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318" r:id="rId4"/>
    <p:sldId id="335" r:id="rId5"/>
    <p:sldId id="339" r:id="rId6"/>
    <p:sldId id="334" r:id="rId7"/>
    <p:sldId id="344" r:id="rId8"/>
    <p:sldId id="320" r:id="rId9"/>
    <p:sldId id="340" r:id="rId10"/>
    <p:sldId id="345" r:id="rId11"/>
    <p:sldId id="281" r:id="rId12"/>
    <p:sldId id="312" r:id="rId13"/>
    <p:sldId id="313" r:id="rId14"/>
    <p:sldId id="299" r:id="rId15"/>
    <p:sldId id="302" r:id="rId16"/>
    <p:sldId id="303" r:id="rId17"/>
    <p:sldId id="304" r:id="rId18"/>
    <p:sldId id="348" r:id="rId19"/>
    <p:sldId id="305" r:id="rId20"/>
    <p:sldId id="349" r:id="rId21"/>
    <p:sldId id="306" r:id="rId22"/>
    <p:sldId id="350" r:id="rId23"/>
    <p:sldId id="307" r:id="rId24"/>
    <p:sldId id="264" r:id="rId25"/>
    <p:sldId id="275" r:id="rId26"/>
    <p:sldId id="276" r:id="rId27"/>
    <p:sldId id="336" r:id="rId28"/>
    <p:sldId id="322" r:id="rId29"/>
    <p:sldId id="346" r:id="rId30"/>
    <p:sldId id="331" r:id="rId31"/>
    <p:sldId id="324" r:id="rId32"/>
    <p:sldId id="347" r:id="rId33"/>
    <p:sldId id="268" r:id="rId34"/>
    <p:sldId id="269" r:id="rId35"/>
    <p:sldId id="270" r:id="rId36"/>
    <p:sldId id="342" r:id="rId37"/>
    <p:sldId id="272" r:id="rId38"/>
    <p:sldId id="343" r:id="rId39"/>
    <p:sldId id="271" r:id="rId40"/>
    <p:sldId id="274" r:id="rId41"/>
    <p:sldId id="273" r:id="rId42"/>
    <p:sldId id="260" r:id="rId43"/>
    <p:sldId id="325" r:id="rId44"/>
    <p:sldId id="326" r:id="rId45"/>
    <p:sldId id="327" r:id="rId46"/>
    <p:sldId id="328" r:id="rId47"/>
    <p:sldId id="329" r:id="rId48"/>
    <p:sldId id="261" r:id="rId49"/>
    <p:sldId id="262" r:id="rId50"/>
    <p:sldId id="338" r:id="rId51"/>
    <p:sldId id="337" r:id="rId52"/>
    <p:sldId id="265" r:id="rId53"/>
    <p:sldId id="267" r:id="rId54"/>
    <p:sldId id="308" r:id="rId55"/>
    <p:sldId id="309" r:id="rId56"/>
    <p:sldId id="310" r:id="rId57"/>
    <p:sldId id="311" r:id="rId58"/>
    <p:sldId id="278" r:id="rId59"/>
    <p:sldId id="333" r:id="rId60"/>
    <p:sldId id="284" r:id="rId61"/>
    <p:sldId id="285" r:id="rId62"/>
    <p:sldId id="286" r:id="rId63"/>
    <p:sldId id="283" r:id="rId64"/>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1163" indent="46038" algn="l" rtl="0" fontAlgn="base">
      <a:spcBef>
        <a:spcPct val="0"/>
      </a:spcBef>
      <a:spcAft>
        <a:spcPct val="0"/>
      </a:spcAft>
      <a:defRPr sz="2200" kern="1200">
        <a:solidFill>
          <a:schemeClr val="tx1"/>
        </a:solidFill>
        <a:latin typeface="Arial" charset="0"/>
        <a:ea typeface="+mn-ea"/>
        <a:cs typeface="+mn-cs"/>
      </a:defRPr>
    </a:lvl2pPr>
    <a:lvl3pPr marL="823913" indent="90488" algn="l" rtl="0" fontAlgn="base">
      <a:spcBef>
        <a:spcPct val="0"/>
      </a:spcBef>
      <a:spcAft>
        <a:spcPct val="0"/>
      </a:spcAft>
      <a:defRPr sz="2200" kern="1200">
        <a:solidFill>
          <a:schemeClr val="tx1"/>
        </a:solidFill>
        <a:latin typeface="Arial" charset="0"/>
        <a:ea typeface="+mn-ea"/>
        <a:cs typeface="+mn-cs"/>
      </a:defRPr>
    </a:lvl3pPr>
    <a:lvl4pPr marL="1236663" indent="134938" algn="l" rtl="0" fontAlgn="base">
      <a:spcBef>
        <a:spcPct val="0"/>
      </a:spcBef>
      <a:spcAft>
        <a:spcPct val="0"/>
      </a:spcAft>
      <a:defRPr sz="2200" kern="1200">
        <a:solidFill>
          <a:schemeClr val="tx1"/>
        </a:solidFill>
        <a:latin typeface="Arial" charset="0"/>
        <a:ea typeface="+mn-ea"/>
        <a:cs typeface="+mn-cs"/>
      </a:defRPr>
    </a:lvl4pPr>
    <a:lvl5pPr marL="1649413" indent="179388"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CC"/>
    <a:srgbClr val="336699"/>
    <a:srgbClr val="006699"/>
    <a:srgbClr val="3399FF"/>
    <a:srgbClr val="33CCFF"/>
    <a:srgbClr val="0033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18" autoAdjust="0"/>
    <p:restoredTop sz="90929"/>
  </p:normalViewPr>
  <p:slideViewPr>
    <p:cSldViewPr>
      <p:cViewPr varScale="1">
        <p:scale>
          <a:sx n="78" d="100"/>
          <a:sy n="78" d="100"/>
        </p:scale>
        <p:origin x="150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a:t>Click to edit Master title style</a:t>
            </a:r>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0" y="6707188"/>
            <a:ext cx="1905000" cy="165100"/>
          </a:xfrm>
        </p:spPr>
        <p:txBody>
          <a:bodyPr/>
          <a:lstStyle>
            <a:lvl1pPr>
              <a:defRPr sz="1100"/>
            </a:lvl1pPr>
          </a:lstStyle>
          <a:p>
            <a:pPr>
              <a:defRPr/>
            </a:pPr>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a:solidFill>
                  <a:schemeClr val="tx1"/>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a:solidFill>
                  <a:schemeClr val="tx1"/>
                </a:solidFill>
              </a:defRPr>
            </a:lvl1pPr>
          </a:lstStyle>
          <a:p>
            <a:pPr>
              <a:defRPr/>
            </a:pPr>
            <a:fld id="{93C465BF-0DD1-46B4-88DD-1608EC397F19}" type="slidenum">
              <a:rPr lang="en-US"/>
              <a:pPr>
                <a:defRPr/>
              </a:pPr>
              <a:t>‹#›</a:t>
            </a:fld>
            <a:endParaRPr lang="en-US" dirty="0"/>
          </a:p>
        </p:txBody>
      </p:sp>
    </p:spTree>
    <p:extLst>
      <p:ext uri="{BB962C8B-B14F-4D97-AF65-F5344CB8AC3E}">
        <p14:creationId xmlns:p14="http://schemas.microsoft.com/office/powerpoint/2010/main" val="45799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A0C41-E8F9-4909-9935-7F8BA88AF350}" type="slidenum">
              <a:rPr lang="en-US"/>
              <a:pPr>
                <a:defRPr/>
              </a:pPr>
              <a:t>‹#›</a:t>
            </a:fld>
            <a:endParaRPr lang="en-US" dirty="0"/>
          </a:p>
        </p:txBody>
      </p:sp>
    </p:spTree>
    <p:extLst>
      <p:ext uri="{BB962C8B-B14F-4D97-AF65-F5344CB8AC3E}">
        <p14:creationId xmlns:p14="http://schemas.microsoft.com/office/powerpoint/2010/main" val="37218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5DC851-3CEA-4F72-9D48-D7808AE8ADEB}" type="slidenum">
              <a:rPr lang="en-US"/>
              <a:pPr>
                <a:defRPr/>
              </a:pPr>
              <a:t>‹#›</a:t>
            </a:fld>
            <a:endParaRPr lang="en-US" dirty="0"/>
          </a:p>
        </p:txBody>
      </p:sp>
    </p:spTree>
    <p:extLst>
      <p:ext uri="{BB962C8B-B14F-4D97-AF65-F5344CB8AC3E}">
        <p14:creationId xmlns:p14="http://schemas.microsoft.com/office/powerpoint/2010/main" val="197070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0" y="6019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0" y="6624638"/>
            <a:ext cx="1905000" cy="233362"/>
          </a:xfrm>
        </p:spPr>
        <p:txBody>
          <a:bodyPr/>
          <a:lstStyle>
            <a:lvl1pPr algn="l">
              <a:defRPr baseline="0">
                <a:solidFill>
                  <a:schemeClr val="tx1"/>
                </a:solidFill>
              </a:defRPr>
            </a:lvl1pPr>
          </a:lstStyle>
          <a:p>
            <a:pPr>
              <a:defRPr/>
            </a:pPr>
            <a:fld id="{26C9EC48-5D85-4624-8CCB-E9FD1A3F08DF}" type="slidenum">
              <a:rPr lang="en-US"/>
              <a:pPr>
                <a:defRPr/>
              </a:pPr>
              <a:t>‹#›</a:t>
            </a:fld>
            <a:endParaRPr lang="en-US" dirty="0"/>
          </a:p>
        </p:txBody>
      </p:sp>
    </p:spTree>
    <p:extLst>
      <p:ext uri="{BB962C8B-B14F-4D97-AF65-F5344CB8AC3E}">
        <p14:creationId xmlns:p14="http://schemas.microsoft.com/office/powerpoint/2010/main" val="288292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DCA6EF-8053-4CF2-B054-F3304E0EFE01}" type="slidenum">
              <a:rPr lang="en-US"/>
              <a:pPr>
                <a:defRPr/>
              </a:pPr>
              <a:t>‹#›</a:t>
            </a:fld>
            <a:endParaRPr lang="en-US" dirty="0"/>
          </a:p>
        </p:txBody>
      </p:sp>
    </p:spTree>
    <p:extLst>
      <p:ext uri="{BB962C8B-B14F-4D97-AF65-F5344CB8AC3E}">
        <p14:creationId xmlns:p14="http://schemas.microsoft.com/office/powerpoint/2010/main" val="14841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4F2AAF-7FA2-4770-AF5F-7C4364A328F0}" type="slidenum">
              <a:rPr lang="en-US"/>
              <a:pPr>
                <a:defRPr/>
              </a:pPr>
              <a:t>‹#›</a:t>
            </a:fld>
            <a:endParaRPr lang="en-US" dirty="0"/>
          </a:p>
        </p:txBody>
      </p:sp>
    </p:spTree>
    <p:extLst>
      <p:ext uri="{BB962C8B-B14F-4D97-AF65-F5344CB8AC3E}">
        <p14:creationId xmlns:p14="http://schemas.microsoft.com/office/powerpoint/2010/main" val="281420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BAA82B8-CE62-476A-921C-31466A9AFF97}" type="slidenum">
              <a:rPr lang="en-US"/>
              <a:pPr>
                <a:defRPr/>
              </a:pPr>
              <a:t>‹#›</a:t>
            </a:fld>
            <a:endParaRPr lang="en-US" dirty="0"/>
          </a:p>
        </p:txBody>
      </p:sp>
    </p:spTree>
    <p:extLst>
      <p:ext uri="{BB962C8B-B14F-4D97-AF65-F5344CB8AC3E}">
        <p14:creationId xmlns:p14="http://schemas.microsoft.com/office/powerpoint/2010/main" val="351744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418ED4F-8A23-4DA6-A260-73C448D53554}" type="slidenum">
              <a:rPr lang="en-US"/>
              <a:pPr>
                <a:defRPr/>
              </a:pPr>
              <a:t>‹#›</a:t>
            </a:fld>
            <a:endParaRPr lang="en-US" dirty="0"/>
          </a:p>
        </p:txBody>
      </p:sp>
    </p:spTree>
    <p:extLst>
      <p:ext uri="{BB962C8B-B14F-4D97-AF65-F5344CB8AC3E}">
        <p14:creationId xmlns:p14="http://schemas.microsoft.com/office/powerpoint/2010/main" val="130863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F821C3-0AA1-4DAA-8A7F-82EE7B445238}" type="slidenum">
              <a:rPr lang="en-US"/>
              <a:pPr>
                <a:defRPr/>
              </a:pPr>
              <a:t>‹#›</a:t>
            </a:fld>
            <a:endParaRPr lang="en-US" dirty="0"/>
          </a:p>
        </p:txBody>
      </p:sp>
    </p:spTree>
    <p:extLst>
      <p:ext uri="{BB962C8B-B14F-4D97-AF65-F5344CB8AC3E}">
        <p14:creationId xmlns:p14="http://schemas.microsoft.com/office/powerpoint/2010/main" val="28018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D5400A-481C-4536-A497-09425E276106}" type="slidenum">
              <a:rPr lang="en-US"/>
              <a:pPr>
                <a:defRPr/>
              </a:pPr>
              <a:t>‹#›</a:t>
            </a:fld>
            <a:endParaRPr lang="en-US" dirty="0"/>
          </a:p>
        </p:txBody>
      </p:sp>
    </p:spTree>
    <p:extLst>
      <p:ext uri="{BB962C8B-B14F-4D97-AF65-F5344CB8AC3E}">
        <p14:creationId xmlns:p14="http://schemas.microsoft.com/office/powerpoint/2010/main" val="339461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dirty="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B7AD59-88B1-4E31-ADFA-59F35C4D7D5B}" type="slidenum">
              <a:rPr lang="en-US"/>
              <a:pPr>
                <a:defRPr/>
              </a:pPr>
              <a:t>‹#›</a:t>
            </a:fld>
            <a:endParaRPr lang="en-US" dirty="0"/>
          </a:p>
        </p:txBody>
      </p:sp>
    </p:spTree>
    <p:extLst>
      <p:ext uri="{BB962C8B-B14F-4D97-AF65-F5344CB8AC3E}">
        <p14:creationId xmlns:p14="http://schemas.microsoft.com/office/powerpoint/2010/main" val="196820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62025" y="138113"/>
            <a:ext cx="78263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a:effectLst/>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a:solidFill>
                  <a:srgbClr val="FFFFFF"/>
                </a:solidFill>
                <a:effectLst/>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a:solidFill>
                  <a:srgbClr val="FFFFFF"/>
                </a:solidFill>
                <a:effectLst/>
                <a:latin typeface="Arial" charset="0"/>
              </a:defRPr>
            </a:lvl1pPr>
          </a:lstStyle>
          <a:p>
            <a:pPr>
              <a:defRPr/>
            </a:pPr>
            <a:fld id="{43B1B6A2-D775-49F4-B7A5-EE4000B18DF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eaLnBrk="0" fontAlgn="base" hangingPunct="0">
        <a:spcBef>
          <a:spcPct val="0"/>
        </a:spcBef>
        <a:spcAft>
          <a:spcPct val="0"/>
        </a:spcAft>
        <a:defRPr sz="3400">
          <a:solidFill>
            <a:srgbClr val="FFFFFF"/>
          </a:solidFill>
          <a:latin typeface="+mj-lt"/>
          <a:ea typeface="+mj-ea"/>
          <a:cs typeface="+mj-cs"/>
        </a:defRPr>
      </a:lvl1pPr>
      <a:lvl2pPr algn="l" rtl="0" eaLnBrk="0" fontAlgn="base" hangingPunct="0">
        <a:spcBef>
          <a:spcPct val="0"/>
        </a:spcBef>
        <a:spcAft>
          <a:spcPct val="0"/>
        </a:spcAft>
        <a:defRPr sz="3400">
          <a:solidFill>
            <a:srgbClr val="FFFFFF"/>
          </a:solidFill>
          <a:latin typeface="Arial" charset="0"/>
        </a:defRPr>
      </a:lvl2pPr>
      <a:lvl3pPr algn="l" rtl="0" eaLnBrk="0" fontAlgn="base" hangingPunct="0">
        <a:spcBef>
          <a:spcPct val="0"/>
        </a:spcBef>
        <a:spcAft>
          <a:spcPct val="0"/>
        </a:spcAft>
        <a:defRPr sz="3400">
          <a:solidFill>
            <a:srgbClr val="FFFFFF"/>
          </a:solidFill>
          <a:latin typeface="Arial" charset="0"/>
        </a:defRPr>
      </a:lvl3pPr>
      <a:lvl4pPr algn="l" rtl="0" eaLnBrk="0" fontAlgn="base" hangingPunct="0">
        <a:spcBef>
          <a:spcPct val="0"/>
        </a:spcBef>
        <a:spcAft>
          <a:spcPct val="0"/>
        </a:spcAft>
        <a:defRPr sz="3400">
          <a:solidFill>
            <a:srgbClr val="FFFFFF"/>
          </a:solidFill>
          <a:latin typeface="Arial" charset="0"/>
        </a:defRPr>
      </a:lvl4pPr>
      <a:lvl5pPr algn="l" rtl="0" eaLnBrk="0" fontAlgn="base" hangingPunct="0">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0" fontAlgn="base" hangingPunct="0">
        <a:spcBef>
          <a:spcPct val="20000"/>
        </a:spcBef>
        <a:spcAft>
          <a:spcPct val="0"/>
        </a:spcAft>
        <a:buChar char="•"/>
        <a:defRPr sz="25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200">
          <a:solidFill>
            <a:srgbClr val="FFFFFF"/>
          </a:solidFill>
          <a:latin typeface="+mn-lt"/>
        </a:defRPr>
      </a:lvl2pPr>
      <a:lvl3pPr marL="1141413" indent="-227013" algn="l" rtl="0" eaLnBrk="0" fontAlgn="base" hangingPunct="0">
        <a:spcBef>
          <a:spcPct val="20000"/>
        </a:spcBef>
        <a:spcAft>
          <a:spcPct val="0"/>
        </a:spcAft>
        <a:buChar char="•"/>
        <a:defRPr sz="2200">
          <a:solidFill>
            <a:srgbClr val="FFFFFF"/>
          </a:solidFill>
          <a:latin typeface="+mn-lt"/>
        </a:defRPr>
      </a:lvl3pPr>
      <a:lvl4pPr marL="1598613" indent="-227013" algn="l" rtl="0" eaLnBrk="0" fontAlgn="base" hangingPunct="0">
        <a:spcBef>
          <a:spcPct val="20000"/>
        </a:spcBef>
        <a:spcAft>
          <a:spcPct val="0"/>
        </a:spcAft>
        <a:buChar char="–"/>
        <a:defRPr sz="1900">
          <a:solidFill>
            <a:srgbClr val="FFFFFF"/>
          </a:solidFill>
          <a:latin typeface="+mn-lt"/>
        </a:defRPr>
      </a:lvl4pPr>
      <a:lvl5pPr marL="2057400" indent="-228600" algn="l" rtl="0" eaLnBrk="0" fontAlgn="base" hangingPunct="0">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etm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06375" y="762000"/>
            <a:ext cx="6249988" cy="1905000"/>
          </a:xfrm>
        </p:spPr>
        <p:txBody>
          <a:bodyPr/>
          <a:lstStyle/>
          <a:p>
            <a:pPr algn="ctr" eaLnBrk="1" hangingPunct="1"/>
            <a:br>
              <a:rPr lang="en-US" altLang="en-US" sz="3200" dirty="0"/>
            </a:br>
            <a:r>
              <a:rPr lang="en-US" altLang="en-US" sz="2800" dirty="0"/>
              <a:t>The Importance of Data Analytics </a:t>
            </a:r>
            <a:br>
              <a:rPr lang="en-US" altLang="en-US" sz="2800" dirty="0"/>
            </a:br>
            <a:r>
              <a:rPr lang="en-US" altLang="en-US" sz="2800" dirty="0"/>
              <a:t>in Physician Practice</a:t>
            </a:r>
            <a:br>
              <a:rPr lang="en-US" altLang="en-US" sz="2800" dirty="0"/>
            </a:br>
            <a:r>
              <a:rPr lang="en-US" altLang="en-US" sz="2400" dirty="0"/>
              <a:t> </a:t>
            </a:r>
            <a:br>
              <a:rPr lang="en-US" altLang="en-US" sz="2400" dirty="0"/>
            </a:br>
            <a:r>
              <a:rPr lang="en-US" altLang="en-US" sz="1600" dirty="0"/>
              <a:t>Maine Health Transitions of Care Symposium</a:t>
            </a:r>
            <a:br>
              <a:rPr lang="en-US" altLang="en-US" sz="1600" dirty="0"/>
            </a:br>
            <a:r>
              <a:rPr lang="en-US" altLang="en-US" sz="1600" dirty="0"/>
              <a:t>May 22, 2014</a:t>
            </a:r>
            <a:br>
              <a:rPr lang="en-US" altLang="en-US" sz="4400" dirty="0"/>
            </a:br>
            <a:endParaRPr lang="en-US" altLang="en-US" sz="4400" dirty="0"/>
          </a:p>
        </p:txBody>
      </p:sp>
      <p:sp>
        <p:nvSpPr>
          <p:cNvPr id="4099" name="Subtitle 2"/>
          <p:cNvSpPr>
            <a:spLocks noGrp="1"/>
          </p:cNvSpPr>
          <p:nvPr>
            <p:ph type="subTitle" idx="1"/>
          </p:nvPr>
        </p:nvSpPr>
        <p:spPr>
          <a:xfrm>
            <a:off x="258763" y="3028950"/>
            <a:ext cx="6194425" cy="3524250"/>
          </a:xfrm>
        </p:spPr>
        <p:txBody>
          <a:bodyPr/>
          <a:lstStyle/>
          <a:p>
            <a:pPr eaLnBrk="1" hangingPunct="1"/>
            <a:r>
              <a:rPr lang="en-US" altLang="en-US" sz="1600" dirty="0"/>
              <a:t>James L. Holly, MD</a:t>
            </a:r>
          </a:p>
          <a:p>
            <a:pPr eaLnBrk="1" hangingPunct="1"/>
            <a:r>
              <a:rPr lang="en-US" altLang="en-US" sz="1600" dirty="0"/>
              <a:t>CEO, SETMA, LLP</a:t>
            </a:r>
          </a:p>
          <a:p>
            <a:pPr eaLnBrk="1" hangingPunct="1"/>
            <a:endParaRPr lang="en-US" altLang="en-US" sz="1600" dirty="0"/>
          </a:p>
          <a:p>
            <a:pPr eaLnBrk="1" hangingPunct="1"/>
            <a:r>
              <a:rPr lang="en-US" altLang="en-US" sz="1600" dirty="0">
                <a:hlinkClick r:id="rId2"/>
              </a:rPr>
              <a:t>www.jameslhollymd.com</a:t>
            </a:r>
            <a:endParaRPr lang="en-US" altLang="en-US" sz="1600" dirty="0"/>
          </a:p>
          <a:p>
            <a:pPr eaLnBrk="1" hangingPunct="1"/>
            <a:endParaRPr lang="en-US" altLang="en-US" sz="1600" dirty="0"/>
          </a:p>
          <a:p>
            <a:pPr eaLnBrk="1" hangingPunct="1"/>
            <a:r>
              <a:rPr lang="en-US" altLang="en-US" sz="1600" dirty="0"/>
              <a:t>Adjunct Professor</a:t>
            </a:r>
          </a:p>
          <a:p>
            <a:pPr eaLnBrk="1" hangingPunct="1"/>
            <a:r>
              <a:rPr lang="en-US" altLang="en-US" sz="1600" dirty="0"/>
              <a:t>Department of Family and Community Health</a:t>
            </a:r>
          </a:p>
          <a:p>
            <a:pPr eaLnBrk="1" hangingPunct="1"/>
            <a:r>
              <a:rPr lang="en-US" altLang="en-US" sz="1600" dirty="0"/>
              <a:t>School of Medicine</a:t>
            </a:r>
          </a:p>
          <a:p>
            <a:pPr eaLnBrk="1" hangingPunct="1"/>
            <a:r>
              <a:rPr lang="en-US" altLang="en-US" sz="1600" dirty="0"/>
              <a:t>The University of Texas Health Science Center at San Antonio</a:t>
            </a:r>
          </a:p>
          <a:p>
            <a:pPr eaLnBrk="1" hangingPunct="1"/>
            <a:endParaRPr lang="en-US" altLang="en-US" dirty="0"/>
          </a:p>
        </p:txBody>
      </p:sp>
      <p:pic>
        <p:nvPicPr>
          <p:cNvPr id="4100" name="Picture 4"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90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en-US"/>
              <a:t>Analytics and Transformation</a:t>
            </a:r>
          </a:p>
        </p:txBody>
      </p:sp>
      <p:sp>
        <p:nvSpPr>
          <p:cNvPr id="13315" name="Content Placeholder 2"/>
          <p:cNvSpPr>
            <a:spLocks noGrp="1"/>
          </p:cNvSpPr>
          <p:nvPr>
            <p:ph idx="1"/>
          </p:nvPr>
        </p:nvSpPr>
        <p:spPr/>
        <p:txBody>
          <a:bodyPr/>
          <a:lstStyle/>
          <a:p>
            <a:pPr>
              <a:defRPr/>
            </a:pPr>
            <a:endParaRPr lang="en-US" sz="2400" b="1" i="1" dirty="0"/>
          </a:p>
          <a:p>
            <a:pPr>
              <a:defRPr/>
            </a:pPr>
            <a:endParaRPr lang="en-US" sz="2400" b="1" i="1" dirty="0"/>
          </a:p>
          <a:p>
            <a:pPr indent="1588" algn="ctr">
              <a:buFontTx/>
              <a:buNone/>
              <a:defRPr/>
            </a:pPr>
            <a:r>
              <a:rPr lang="en-US" sz="3200" b="1" i="1" dirty="0"/>
              <a:t>Through acknowledging truth, privately and publicly, we empower sustainable change, making analytics a critical aspect of healthcare transformation.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r>
              <a:rPr lang="en-US" altLang="en-US"/>
              <a:t>Technology Alone Is Not The Answer</a:t>
            </a:r>
          </a:p>
        </p:txBody>
      </p:sp>
      <p:sp>
        <p:nvSpPr>
          <p:cNvPr id="14339" name="Content Placeholder 2"/>
          <p:cNvSpPr>
            <a:spLocks noGrp="1"/>
          </p:cNvSpPr>
          <p:nvPr>
            <p:ph idx="1"/>
          </p:nvPr>
        </p:nvSpPr>
        <p:spPr/>
        <p:txBody>
          <a:bodyPr/>
          <a:lstStyle/>
          <a:p>
            <a:pPr eaLnBrk="1" hangingPunct="1">
              <a:buFontTx/>
              <a:buNone/>
            </a:pPr>
            <a:endParaRPr lang="en-US" altLang="en-US" sz="900"/>
          </a:p>
          <a:p>
            <a:pPr eaLnBrk="1" hangingPunct="1"/>
            <a:r>
              <a:rPr lang="en-US" altLang="en-US"/>
              <a:t>While an </a:t>
            </a:r>
            <a:r>
              <a:rPr lang="en-US" altLang="en-US" b="1"/>
              <a:t>Electronic Health Record </a:t>
            </a:r>
            <a:r>
              <a:rPr lang="en-US" altLang="en-US"/>
              <a:t>(EHR) has tremendous capacity to capture data, that is only part of the solution.  </a:t>
            </a:r>
            <a:r>
              <a:rPr lang="en-US" altLang="en-US" sz="2800" b="1"/>
              <a:t>The ultimate goal must be to improve patient care and patient health, and to decrease cost, not just to capture and store information!  </a:t>
            </a:r>
            <a:endParaRPr lang="en-US" altLang="en-US" b="1"/>
          </a:p>
          <a:p>
            <a:pPr eaLnBrk="1" hangingPunct="1"/>
            <a:endParaRPr lang="en-US" altLang="en-US" sz="900"/>
          </a:p>
          <a:p>
            <a:pPr eaLnBrk="1" hangingPunct="1"/>
            <a:r>
              <a:rPr lang="en-US" altLang="en-US" b="1" i="1"/>
              <a:t>Electronic Patient Management </a:t>
            </a:r>
            <a:r>
              <a:rPr lang="en-US" altLang="en-US"/>
              <a:t>employs the power of electronics to track, audit, analyze and display performance and outcomes, thus powering transformation.</a:t>
            </a:r>
          </a:p>
          <a:p>
            <a:pPr eaLnBrk="1" hangingPunct="1"/>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altLang="en-US" b="1"/>
              <a:t>Continuous</a:t>
            </a:r>
            <a:r>
              <a:rPr lang="en-US" altLang="en-US"/>
              <a:t> Performance Improvement</a:t>
            </a:r>
          </a:p>
        </p:txBody>
      </p:sp>
      <p:sp>
        <p:nvSpPr>
          <p:cNvPr id="15363" name="Content Placeholder 2"/>
          <p:cNvSpPr>
            <a:spLocks noGrp="1"/>
          </p:cNvSpPr>
          <p:nvPr>
            <p:ph idx="1"/>
          </p:nvPr>
        </p:nvSpPr>
        <p:spPr/>
        <p:txBody>
          <a:bodyPr/>
          <a:lstStyle/>
          <a:p>
            <a:pPr eaLnBrk="1" hangingPunct="1"/>
            <a:r>
              <a:rPr lang="en-US" altLang="en-US"/>
              <a:t>SETMA’s philosophy of health care delivery is that every patient encounter ought to be evaluation-al and educational for the patient and provider.  </a:t>
            </a:r>
          </a:p>
          <a:p>
            <a:pPr eaLnBrk="1" hangingPunct="1"/>
            <a:endParaRPr lang="en-US" altLang="en-US" sz="1100"/>
          </a:p>
          <a:p>
            <a:pPr eaLnBrk="1" hangingPunct="1"/>
            <a:r>
              <a:rPr lang="en-US" altLang="en-US"/>
              <a:t>CPI is not an academic exercise; it is the dynamic of healthcare transformation.  The patient and the provider must be learning, if the patient's delivered healthcare and the provider’s healthcare delivery are to be continuously improving.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eaLnBrk="1" hangingPunct="1"/>
            <a:r>
              <a:rPr lang="en-US" altLang="en-US"/>
              <a:t>Continuous Performance Improvement</a:t>
            </a:r>
          </a:p>
        </p:txBody>
      </p:sp>
      <p:sp>
        <p:nvSpPr>
          <p:cNvPr id="16387" name="Content Placeholder 2"/>
          <p:cNvSpPr>
            <a:spLocks noGrp="1"/>
          </p:cNvSpPr>
          <p:nvPr>
            <p:ph idx="1"/>
          </p:nvPr>
        </p:nvSpPr>
        <p:spPr/>
        <p:txBody>
          <a:bodyPr/>
          <a:lstStyle/>
          <a:p>
            <a:pPr eaLnBrk="1" hangingPunct="1"/>
            <a:r>
              <a:rPr lang="en-US" altLang="en-US"/>
              <a:t>Addressing the foundation of Continuous Performance Improvement, IOM  produced a report entitled:  “</a:t>
            </a:r>
            <a:r>
              <a:rPr lang="en-US" altLang="en-US" i="1"/>
              <a:t>Redesigning Continuing Education in the Health Professions</a:t>
            </a:r>
            <a:r>
              <a:rPr lang="en-US" altLang="en-US"/>
              <a:t>” (Institute of Medicine of National Academies, December 2009).   The title page of that report declares:</a:t>
            </a:r>
          </a:p>
          <a:p>
            <a:pPr eaLnBrk="1" hangingPunct="1"/>
            <a:endParaRPr lang="en-US" altLang="en-US"/>
          </a:p>
          <a:p>
            <a:pPr algn="ctr" eaLnBrk="1" hangingPunct="1">
              <a:buFontTx/>
              <a:buNone/>
            </a:pPr>
            <a:r>
              <a:rPr lang="en-US" altLang="en-US" b="1" i="1"/>
              <a:t>“Knowing is not enough; we must apply.</a:t>
            </a:r>
            <a:endParaRPr lang="en-US" altLang="en-US"/>
          </a:p>
          <a:p>
            <a:pPr algn="ctr" eaLnBrk="1" hangingPunct="1">
              <a:buFontTx/>
              <a:buNone/>
            </a:pPr>
            <a:r>
              <a:rPr lang="en-US" altLang="en-US" b="1" i="1"/>
              <a:t>Willing is not enough; we must do.”</a:t>
            </a:r>
            <a:endParaRPr lang="en-US" altLang="en-US"/>
          </a:p>
          <a:p>
            <a:pPr algn="ctr" eaLnBrk="1" hangingPunct="1">
              <a:buFontTx/>
              <a:buNone/>
            </a:pPr>
            <a:r>
              <a:rPr lang="en-US" altLang="en-US" b="1" i="1"/>
              <a:t>- Goethe</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ltLang="en-US"/>
              <a:t>Public-Reporting: Assumptions</a:t>
            </a:r>
          </a:p>
        </p:txBody>
      </p:sp>
      <p:sp>
        <p:nvSpPr>
          <p:cNvPr id="17411" name="Content Placeholder 2"/>
          <p:cNvSpPr>
            <a:spLocks noGrp="1"/>
          </p:cNvSpPr>
          <p:nvPr>
            <p:ph idx="1"/>
          </p:nvPr>
        </p:nvSpPr>
        <p:spPr>
          <a:xfrm>
            <a:off x="1235075" y="1752600"/>
            <a:ext cx="7375525" cy="4787900"/>
          </a:xfrm>
        </p:spPr>
        <p:txBody>
          <a:bodyPr/>
          <a:lstStyle/>
          <a:p>
            <a:pPr marL="457200" indent="-457200" eaLnBrk="1" hangingPunct="1">
              <a:buFontTx/>
              <a:buAutoNum type="arabicPeriod"/>
            </a:pPr>
            <a:r>
              <a:rPr lang="en-US" altLang="en-US"/>
              <a:t>Public Reporting by Provider name is transformative but quality metrics are not an end in themselves.  </a:t>
            </a:r>
          </a:p>
          <a:p>
            <a:pPr marL="457200" indent="-457200" eaLnBrk="1" hangingPunct="1">
              <a:buFontTx/>
              <a:buNone/>
            </a:pPr>
            <a:endParaRPr lang="en-US" altLang="en-US" sz="1200"/>
          </a:p>
          <a:p>
            <a:pPr marL="457200" indent="-457200" eaLnBrk="1" hangingPunct="1">
              <a:buFontTx/>
              <a:buNone/>
            </a:pPr>
            <a:r>
              <a:rPr lang="en-US" altLang="en-US"/>
              <a:t>	Optimal health at optimal cost is the goal of quality care.  Quality metrics are simply “sign posts along the way.” They give directions to health.</a:t>
            </a:r>
          </a:p>
          <a:p>
            <a:pPr marL="457200" indent="-457200" eaLnBrk="1" hangingPunct="1">
              <a:buFontTx/>
              <a:buNone/>
            </a:pPr>
            <a:r>
              <a:rPr lang="en-US" altLang="en-US" sz="1200"/>
              <a:t>  </a:t>
            </a:r>
          </a:p>
          <a:p>
            <a:pPr marL="457200" indent="-457200" eaLnBrk="1" hangingPunct="1">
              <a:buFontTx/>
              <a:buNone/>
            </a:pPr>
            <a:r>
              <a:rPr lang="en-US" altLang="en-US"/>
              <a:t>	Metrics are like a healthcare “Global Positioning System”: it tells you where you are, where you want to be, and how to get from here to there.</a:t>
            </a:r>
          </a:p>
          <a:p>
            <a:pPr marL="457200" indent="-457200" eaLnBrk="1" hangingPunct="1">
              <a:buFontTx/>
              <a:buAutoNum type="arabicPeriod"/>
            </a:pP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altLang="en-US"/>
              <a:t>Public-Reporting: Assumptions</a:t>
            </a:r>
          </a:p>
        </p:txBody>
      </p:sp>
      <p:sp>
        <p:nvSpPr>
          <p:cNvPr id="18435"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2"/>
            </a:pPr>
            <a:r>
              <a:rPr lang="en-US" altLang="en-US"/>
              <a:t>Business Intelligence (BI) statistical analytics are like coordinates to the destination of optimal health at manageable cost.  </a:t>
            </a:r>
          </a:p>
          <a:p>
            <a:pPr marL="457200" indent="-457200" eaLnBrk="1" hangingPunct="1">
              <a:buFontTx/>
              <a:buNone/>
            </a:pPr>
            <a:endParaRPr lang="en-US" altLang="en-US"/>
          </a:p>
          <a:p>
            <a:pPr marL="457200" indent="-457200" eaLnBrk="1" hangingPunct="1">
              <a:buFontTx/>
              <a:buNone/>
            </a:pPr>
            <a:r>
              <a:rPr lang="en-US" altLang="en-US"/>
              <a:t>	Ultimately, the goal will be measured by the well-being of patients, but the guide posts to that destination are given by the analysis of patient and population data.  </a:t>
            </a:r>
          </a:p>
          <a:p>
            <a:pPr marL="457200" indent="-457200" eaLnBrk="1" hangingPunct="1">
              <a:buFontTx/>
              <a:buAutoNum type="arabicPeriod" startAt="3"/>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altLang="en-US"/>
              <a:t>Public-Reporting: Assumptions</a:t>
            </a:r>
          </a:p>
        </p:txBody>
      </p:sp>
      <p:sp>
        <p:nvSpPr>
          <p:cNvPr id="19459" name="Content Placeholder 2"/>
          <p:cNvSpPr>
            <a:spLocks noGrp="1"/>
          </p:cNvSpPr>
          <p:nvPr>
            <p:ph idx="1"/>
          </p:nvPr>
        </p:nvSpPr>
        <p:spPr>
          <a:xfrm>
            <a:off x="1235075" y="1371600"/>
            <a:ext cx="7551738" cy="5168900"/>
          </a:xfrm>
        </p:spPr>
        <p:txBody>
          <a:bodyPr/>
          <a:lstStyle/>
          <a:p>
            <a:pPr marL="457200" indent="-457200" eaLnBrk="1" hangingPunct="1">
              <a:buFontTx/>
              <a:buAutoNum type="arabicPeriod" startAt="3"/>
            </a:pPr>
            <a:r>
              <a:rPr lang="en-US" altLang="en-US"/>
              <a:t>There are different classes of quality metrics.  No metric alone provides a granular portrait of the quality of care a patient receives, but together, multiple sets of metrics can give an indication of whether the patient’s care is going in the right direction.  Some of the categories of quality metrics are: </a:t>
            </a:r>
          </a:p>
          <a:p>
            <a:pPr marL="457200" indent="-457200" eaLnBrk="1" hangingPunct="1">
              <a:buFontTx/>
              <a:buAutoNum type="arabicPeriod" startAt="3"/>
            </a:pPr>
            <a:endParaRPr lang="en-US" altLang="en-US" sz="1200"/>
          </a:p>
          <a:p>
            <a:pPr marL="1200150" lvl="1" indent="-514350" eaLnBrk="1" hangingPunct="1">
              <a:buFontTx/>
              <a:buAutoNum type="romanLcPeriod"/>
            </a:pPr>
            <a:r>
              <a:rPr lang="en-US" altLang="en-US" sz="2000"/>
              <a:t>access, </a:t>
            </a:r>
          </a:p>
          <a:p>
            <a:pPr marL="1200150" lvl="1" indent="-514350" eaLnBrk="1" hangingPunct="1">
              <a:buFontTx/>
              <a:buAutoNum type="romanLcPeriod"/>
            </a:pPr>
            <a:r>
              <a:rPr lang="en-US" altLang="en-US" sz="2000"/>
              <a:t>outcome, </a:t>
            </a:r>
          </a:p>
          <a:p>
            <a:pPr marL="1200150" lvl="1" indent="-514350" eaLnBrk="1" hangingPunct="1">
              <a:buFontTx/>
              <a:buAutoNum type="romanLcPeriod"/>
            </a:pPr>
            <a:r>
              <a:rPr lang="en-US" altLang="en-US" sz="2000"/>
              <a:t>patient experience, </a:t>
            </a:r>
          </a:p>
          <a:p>
            <a:pPr marL="1200150" lvl="1" indent="-514350" eaLnBrk="1" hangingPunct="1">
              <a:buFontTx/>
              <a:buAutoNum type="romanLcPeriod"/>
            </a:pPr>
            <a:r>
              <a:rPr lang="en-US" altLang="en-US" sz="2000"/>
              <a:t>process, </a:t>
            </a:r>
          </a:p>
          <a:p>
            <a:pPr marL="1200150" lvl="1" indent="-514350" eaLnBrk="1" hangingPunct="1">
              <a:buFontTx/>
              <a:buAutoNum type="romanLcPeriod"/>
            </a:pPr>
            <a:r>
              <a:rPr lang="en-US" altLang="en-US" sz="2000"/>
              <a:t>structure and </a:t>
            </a:r>
          </a:p>
          <a:p>
            <a:pPr marL="1200150" lvl="1" indent="-514350" eaLnBrk="1" hangingPunct="1">
              <a:buFontTx/>
              <a:buAutoNum type="romanLcPeriod"/>
            </a:pPr>
            <a:r>
              <a:rPr lang="en-US" altLang="en-US" sz="2000"/>
              <a:t>costs of care.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US" altLang="en-US"/>
              <a:t>Public-Reporting: Assumptions</a:t>
            </a:r>
          </a:p>
        </p:txBody>
      </p:sp>
      <p:sp>
        <p:nvSpPr>
          <p:cNvPr id="20483"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4"/>
            </a:pPr>
            <a:r>
              <a:rPr lang="en-US" altLang="en-US"/>
              <a:t>The tracking of quality metrics should be incidental to the care patients are receiving and should not be the object of care.  </a:t>
            </a:r>
          </a:p>
          <a:p>
            <a:pPr marL="457200" indent="-457200" eaLnBrk="1" hangingPunct="1">
              <a:buFontTx/>
              <a:buAutoNum type="arabicPeriod" startAt="4"/>
            </a:pPr>
            <a:endParaRPr lang="en-US" altLang="en-US" sz="1200"/>
          </a:p>
          <a:p>
            <a:pPr marL="457200" indent="-457200" eaLnBrk="1" hangingPunct="1">
              <a:buFontTx/>
              <a:buNone/>
            </a:pPr>
            <a:r>
              <a:rPr lang="en-US" altLang="en-US"/>
              <a:t>	Consequently, the design of the data aggregation in the care process must be as non-intrusive as possible.  </a:t>
            </a:r>
          </a:p>
          <a:p>
            <a:pPr marL="457200" indent="-457200" eaLnBrk="1" hangingPunct="1">
              <a:buFontTx/>
              <a:buNone/>
            </a:pPr>
            <a:endParaRPr lang="en-US" altLang="en-US" sz="1200"/>
          </a:p>
          <a:p>
            <a:pPr marL="457200" indent="-457200" eaLnBrk="1" hangingPunct="1">
              <a:buFontTx/>
              <a:buNone/>
            </a:pPr>
            <a:r>
              <a:rPr lang="en-US" altLang="en-US"/>
              <a:t>	Notwithstanding, the very act of collecting, aggregating and reporting data will tend to create an Hawthorne effect.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altLang="en-US"/>
              <a:t>SETMA’s Lipid Audit</a:t>
            </a:r>
          </a:p>
        </p:txBody>
      </p:sp>
      <p:pic>
        <p:nvPicPr>
          <p:cNvPr id="215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447800"/>
            <a:ext cx="5868988" cy="4956175"/>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en-US" altLang="en-US"/>
              <a:t>Public-Reporting: Assumptions</a:t>
            </a:r>
          </a:p>
        </p:txBody>
      </p:sp>
      <p:sp>
        <p:nvSpPr>
          <p:cNvPr id="22531"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6"/>
            </a:pPr>
            <a:endParaRPr lang="en-US" altLang="en-US"/>
          </a:p>
          <a:p>
            <a:pPr marL="457200" indent="-457200" eaLnBrk="1" hangingPunct="1">
              <a:buFontTx/>
              <a:buAutoNum type="arabicPeriod" startAt="5"/>
            </a:pPr>
            <a:r>
              <a:rPr lang="en-US" altLang="en-US"/>
              <a:t>The power of quality metrics, like the benefit of the GPS, is enhanced if the healthcare provider and the patient are able to know the coordinates – their performance on the metrics -- while care is being received.</a:t>
            </a:r>
          </a:p>
          <a:p>
            <a:pPr marL="457200" indent="-457200" eaLnBrk="1" hangingPunct="1">
              <a:buFontTx/>
              <a:buNone/>
            </a:pPr>
            <a:endParaRPr lang="en-US" altLang="en-US" sz="1200"/>
          </a:p>
          <a:p>
            <a:pPr marL="457200" indent="-457200" eaLnBrk="1" hangingPunct="1">
              <a:buFontTx/>
              <a:buNone/>
            </a:pPr>
            <a:r>
              <a:rPr lang="en-US" altLang="en-US"/>
              <a:t>	SETMA’s information system is designed so that the provider can know how she/he is performing  at the point-of-service.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altLang="en-US"/>
              <a:t>The Nature of Knowledge</a:t>
            </a:r>
          </a:p>
        </p:txBody>
      </p:sp>
      <p:sp>
        <p:nvSpPr>
          <p:cNvPr id="5123" name="Content Placeholder 2"/>
          <p:cNvSpPr>
            <a:spLocks noGrp="1"/>
          </p:cNvSpPr>
          <p:nvPr>
            <p:ph idx="1"/>
          </p:nvPr>
        </p:nvSpPr>
        <p:spPr>
          <a:xfrm>
            <a:off x="1235075" y="1828800"/>
            <a:ext cx="7551738" cy="4711700"/>
          </a:xfrm>
        </p:spPr>
        <p:txBody>
          <a:bodyPr/>
          <a:lstStyle/>
          <a:p>
            <a:pPr eaLnBrk="1" hangingPunct="1"/>
            <a:r>
              <a:rPr lang="en-US" altLang="en-US"/>
              <a:t>“I</a:t>
            </a:r>
            <a:r>
              <a:rPr lang="en-US" altLang="en-US" b="1"/>
              <a:t>nformation</a:t>
            </a:r>
            <a:r>
              <a:rPr lang="en-US" altLang="en-US"/>
              <a:t>” is inherently static while “</a:t>
            </a:r>
            <a:r>
              <a:rPr lang="en-US" altLang="en-US" b="1"/>
              <a:t>learning</a:t>
            </a:r>
            <a:r>
              <a:rPr lang="en-US" altLang="en-US"/>
              <a:t>” is dynamic and generative (creative).  In </a:t>
            </a:r>
            <a:r>
              <a:rPr lang="en-US" altLang="en-US" i="1"/>
              <a:t>The Fifth Discipline,</a:t>
            </a:r>
            <a:r>
              <a:rPr lang="en-US" altLang="en-US"/>
              <a:t> Peter Senge, said:  “Learning is only distantly related to taking in more information…” </a:t>
            </a:r>
          </a:p>
          <a:p>
            <a:pPr eaLnBrk="1" hangingPunct="1"/>
            <a:endParaRPr lang="en-US" altLang="en-US"/>
          </a:p>
          <a:p>
            <a:pPr eaLnBrk="1" hangingPunct="1"/>
            <a:r>
              <a:rPr lang="en-US" altLang="en-US"/>
              <a:t>Classically, taking in more information has been the foundation of medical education.  Traditional CME has perpetuated the idea that “learning” is simply accomplished by “learning more facts.”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US" altLang="en-US"/>
              <a:t>HEDIS</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76375"/>
            <a:ext cx="66198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altLang="en-US"/>
              <a:t>Public-Reporting: Assumptions</a:t>
            </a:r>
          </a:p>
        </p:txBody>
      </p:sp>
      <p:sp>
        <p:nvSpPr>
          <p:cNvPr id="24579"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7"/>
            </a:pPr>
            <a:endParaRPr lang="en-US" altLang="en-US"/>
          </a:p>
          <a:p>
            <a:pPr marL="457200" indent="-457200" eaLnBrk="1" hangingPunct="1">
              <a:buFontTx/>
              <a:buAutoNum type="arabicPeriod" startAt="6"/>
            </a:pPr>
            <a:r>
              <a:rPr lang="en-US" altLang="en-US"/>
              <a:t>Public reporting of quality metrics by provider name must not be a novelty in healthcare but must be the standard.  Even with the acknowledgment of the Hawthorne effect, the improvement in healthcare outcomes achieved with public reporting is real.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eaLnBrk="1" hangingPunct="1"/>
            <a:r>
              <a:rPr lang="en-US" altLang="en-US"/>
              <a:t>PCPI Diabetes</a:t>
            </a:r>
          </a:p>
        </p:txBody>
      </p:sp>
      <p:pic>
        <p:nvPicPr>
          <p:cNvPr id="25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70104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altLang="en-US"/>
              <a:t>Public-Reporting:  Assumptions</a:t>
            </a:r>
          </a:p>
        </p:txBody>
      </p:sp>
      <p:sp>
        <p:nvSpPr>
          <p:cNvPr id="23555" name="Content Placeholder 2"/>
          <p:cNvSpPr>
            <a:spLocks noGrp="1"/>
          </p:cNvSpPr>
          <p:nvPr>
            <p:ph idx="1"/>
          </p:nvPr>
        </p:nvSpPr>
        <p:spPr>
          <a:xfrm>
            <a:off x="1235075" y="1524000"/>
            <a:ext cx="7551738" cy="5016500"/>
          </a:xfrm>
        </p:spPr>
        <p:txBody>
          <a:bodyPr/>
          <a:lstStyle/>
          <a:p>
            <a:pPr marL="457200" indent="-457200" eaLnBrk="1" hangingPunct="1">
              <a:buFontTx/>
              <a:buAutoNum type="arabicPeriod" startAt="7"/>
              <a:defRPr/>
            </a:pPr>
            <a:r>
              <a:rPr lang="en-US" dirty="0"/>
              <a:t>Quality metrics are not static.  New research and improved models of care will require updating and modifying metrics.</a:t>
            </a:r>
          </a:p>
          <a:p>
            <a:pPr marL="457200" indent="-457200" eaLnBrk="1" hangingPunct="1">
              <a:buFontTx/>
              <a:buNone/>
              <a:defRPr/>
            </a:pPr>
            <a:endParaRPr lang="en-US" sz="1200" dirty="0"/>
          </a:p>
          <a:p>
            <a:pPr marL="457200" indent="-457200" eaLnBrk="1" hangingPunct="1">
              <a:buFontTx/>
              <a:buNone/>
              <a:defRPr/>
            </a:pPr>
            <a:r>
              <a:rPr lang="en-US" dirty="0"/>
              <a:t>	Illustrations:</a:t>
            </a:r>
          </a:p>
          <a:p>
            <a:pPr marL="457200" indent="-457200" eaLnBrk="1" hangingPunct="1">
              <a:buFontTx/>
              <a:buNone/>
              <a:defRPr/>
            </a:pPr>
            <a:endParaRPr lang="en-US" sz="1200" dirty="0"/>
          </a:p>
          <a:p>
            <a:pPr marL="914400" indent="-457200" eaLnBrk="1" hangingPunct="1">
              <a:defRPr/>
            </a:pPr>
            <a:r>
              <a:rPr lang="en-US" dirty="0"/>
              <a:t>With diabetes, it may be that HbA1C goals, after twenty years of having the disease, should be different.</a:t>
            </a:r>
          </a:p>
          <a:p>
            <a:pPr marL="914400" indent="-457200" eaLnBrk="1" hangingPunct="1">
              <a:defRPr/>
            </a:pPr>
            <a:r>
              <a:rPr lang="en-US" dirty="0"/>
              <a:t>With diabetes, if after twenty years, a patient does not have renal disease, they may not develop 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en-US" altLang="en-US"/>
              <a:t>Clusters and Galaxies</a:t>
            </a:r>
          </a:p>
        </p:txBody>
      </p:sp>
      <p:sp>
        <p:nvSpPr>
          <p:cNvPr id="27651" name="Content Placeholder 2"/>
          <p:cNvSpPr>
            <a:spLocks noGrp="1"/>
          </p:cNvSpPr>
          <p:nvPr>
            <p:ph idx="1"/>
          </p:nvPr>
        </p:nvSpPr>
        <p:spPr/>
        <p:txBody>
          <a:bodyPr/>
          <a:lstStyle/>
          <a:p>
            <a:pPr eaLnBrk="1" hangingPunct="1"/>
            <a:r>
              <a:rPr lang="en-US" altLang="en-US"/>
              <a:t>A “</a:t>
            </a:r>
            <a:r>
              <a:rPr lang="en-US" altLang="en-US" i="1"/>
              <a:t>cluster</a:t>
            </a:r>
            <a:r>
              <a:rPr lang="en-US" altLang="en-US"/>
              <a:t>” is seven or more quality metrics for a single condition, i.e., diabetes, hypertension, etc.</a:t>
            </a:r>
          </a:p>
          <a:p>
            <a:pPr eaLnBrk="1" hangingPunct="1"/>
            <a:endParaRPr lang="en-US" altLang="en-US" sz="1200"/>
          </a:p>
          <a:p>
            <a:pPr eaLnBrk="1" hangingPunct="1"/>
            <a:r>
              <a:rPr lang="en-US" altLang="en-US"/>
              <a:t>A “</a:t>
            </a:r>
            <a:r>
              <a:rPr lang="en-US" altLang="en-US" i="1"/>
              <a:t>galaxy</a:t>
            </a:r>
            <a:r>
              <a:rPr lang="en-US" altLang="en-US"/>
              <a:t>” is multiple clusters for the same patient, i.e., diabetes, hypertension, lipids, CHF, etc.</a:t>
            </a:r>
          </a:p>
          <a:p>
            <a:pPr eaLnBrk="1" hangingPunct="1"/>
            <a:endParaRPr lang="en-US" altLang="en-US" sz="1200"/>
          </a:p>
          <a:p>
            <a:pPr eaLnBrk="1" hangingPunct="1"/>
            <a:r>
              <a:rPr lang="en-US" altLang="en-US"/>
              <a:t>Fulfilling a single or a few quality metrics does not change outcomes, but fulfilling “clusters” and “galaxies” of metrics at the point-of-care can and </a:t>
            </a:r>
            <a:r>
              <a:rPr lang="en-US" altLang="en-US" i="1"/>
              <a:t>will</a:t>
            </a:r>
            <a:r>
              <a:rPr lang="en-US" altLang="en-US"/>
              <a:t> change outcomes.</a:t>
            </a:r>
          </a:p>
          <a:p>
            <a:pPr eaLnBrk="1" hangingPunct="1"/>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hangingPunct="1"/>
            <a:r>
              <a:rPr lang="en-US" altLang="en-US"/>
              <a:t>Clusters</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27138"/>
            <a:ext cx="6535738"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altLang="en-US"/>
              <a:t>Galaxies</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219200"/>
            <a:ext cx="60658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altLang="en-US"/>
              <a:t>Statistical Analysis</a:t>
            </a:r>
          </a:p>
        </p:txBody>
      </p:sp>
      <p:sp>
        <p:nvSpPr>
          <p:cNvPr id="30723" name="Content Placeholder 2"/>
          <p:cNvSpPr>
            <a:spLocks noGrp="1"/>
          </p:cNvSpPr>
          <p:nvPr>
            <p:ph idx="1"/>
          </p:nvPr>
        </p:nvSpPr>
        <p:spPr>
          <a:xfrm>
            <a:off x="1235075" y="1981200"/>
            <a:ext cx="7551738" cy="4559300"/>
          </a:xfrm>
        </p:spPr>
        <p:txBody>
          <a:bodyPr/>
          <a:lstStyle/>
          <a:p>
            <a:pPr marL="457200" indent="-457200" eaLnBrk="1" hangingPunct="1"/>
            <a:r>
              <a:rPr lang="en-US" altLang="en-US"/>
              <a:t>Beyond these clusters and galaxies of metrics, SETMA uses statistical analysis to give meaning to the data we collect.</a:t>
            </a:r>
          </a:p>
          <a:p>
            <a:pPr marL="457200" indent="-457200" eaLnBrk="1" hangingPunct="1"/>
            <a:endParaRPr lang="en-US" altLang="en-US"/>
          </a:p>
          <a:p>
            <a:pPr marL="457200" indent="-457200" eaLnBrk="1" hangingPunct="1"/>
            <a:r>
              <a:rPr lang="en-US" altLang="en-US"/>
              <a:t>While the clusters and galaxies of metrics are important, we can learn much more about how we are treating a population as a whole through statistical analysis.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en-US" altLang="en-US"/>
              <a:t>Statistical Analysis</a:t>
            </a:r>
          </a:p>
        </p:txBody>
      </p:sp>
      <p:sp>
        <p:nvSpPr>
          <p:cNvPr id="31747" name="Content Placeholder 2"/>
          <p:cNvSpPr>
            <a:spLocks noGrp="1"/>
          </p:cNvSpPr>
          <p:nvPr>
            <p:ph idx="1"/>
          </p:nvPr>
        </p:nvSpPr>
        <p:spPr/>
        <p:txBody>
          <a:bodyPr/>
          <a:lstStyle/>
          <a:p>
            <a:pPr eaLnBrk="1" hangingPunct="1"/>
            <a:endParaRPr lang="en-US" altLang="en-US"/>
          </a:p>
          <a:p>
            <a:pPr eaLnBrk="1" hangingPunct="1"/>
            <a:r>
              <a:rPr lang="en-US" altLang="en-US"/>
              <a:t>Each of the statistical measurements which SETMA calculates -- the mean, the median, the mode and the standard deviation -- tells us something about our performance, and helps us design quality improvement initiatives for the  future.  </a:t>
            </a:r>
          </a:p>
          <a:p>
            <a:pPr eaLnBrk="1" hangingPunct="1"/>
            <a:endParaRPr lang="en-US" altLang="en-US"/>
          </a:p>
          <a:p>
            <a:pPr eaLnBrk="1" hangingPunct="1"/>
            <a:r>
              <a:rPr lang="en-US" altLang="en-US"/>
              <a:t>Of  particular, and often, of little known importance, is the standard deviation.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altLang="en-US"/>
              <a:t>Mean Versus Standard Deviation</a:t>
            </a:r>
          </a:p>
        </p:txBody>
      </p:sp>
      <p:sp>
        <p:nvSpPr>
          <p:cNvPr id="32771" name="Content Placeholder 2"/>
          <p:cNvSpPr>
            <a:spLocks noGrp="1"/>
          </p:cNvSpPr>
          <p:nvPr>
            <p:ph idx="1"/>
          </p:nvPr>
        </p:nvSpPr>
        <p:spPr/>
        <p:txBody>
          <a:bodyPr/>
          <a:lstStyle/>
          <a:p>
            <a:r>
              <a:rPr lang="en-US" altLang="en-US"/>
              <a:t>The mean (average) is a useful tool in analytics but can be misleading when used alone.  The mean by itself does not address the degree of variability from the mean.</a:t>
            </a:r>
          </a:p>
          <a:p>
            <a:endParaRPr lang="en-US" altLang="en-US" sz="1000"/>
          </a:p>
          <a:p>
            <a:pPr lvl="1">
              <a:spcBef>
                <a:spcPct val="0"/>
              </a:spcBef>
            </a:pPr>
            <a:r>
              <a:rPr lang="en-US" altLang="en-US"/>
              <a:t>The mean of 40, 50 and 60 is 50.</a:t>
            </a:r>
          </a:p>
          <a:p>
            <a:pPr lvl="1">
              <a:spcBef>
                <a:spcPct val="0"/>
              </a:spcBef>
            </a:pPr>
            <a:r>
              <a:rPr lang="en-US" altLang="en-US"/>
              <a:t>The mean of 0, 50 and 100 is also 50.</a:t>
            </a:r>
          </a:p>
          <a:p>
            <a:pPr lvl="1">
              <a:spcBef>
                <a:spcPct val="0"/>
              </a:spcBef>
            </a:pPr>
            <a:endParaRPr lang="en-US" altLang="en-US" sz="1000"/>
          </a:p>
          <a:p>
            <a:r>
              <a:rPr lang="en-US" altLang="en-US"/>
              <a:t>Standard deviation gives added value to the mean by describing how far the range of values vary from the mean.</a:t>
            </a:r>
          </a:p>
          <a:p>
            <a:endParaRPr lang="en-US" altLang="en-US" sz="1200"/>
          </a:p>
          <a:p>
            <a:pPr lvl="1"/>
            <a:r>
              <a:rPr lang="en-US" altLang="en-US"/>
              <a:t>The standard deviation of 0, 50 and 100 is 50.</a:t>
            </a:r>
          </a:p>
          <a:p>
            <a:pPr lvl="1"/>
            <a:r>
              <a:rPr lang="en-US" altLang="en-US"/>
              <a:t>The standard deviation of 40, 50 and 60 is 10.</a:t>
            </a:r>
          </a:p>
          <a:p>
            <a:endParaRPr lang="en-US" altLang="en-US"/>
          </a:p>
          <a:p>
            <a:endParaRPr lang="en-US" altLang="en-US"/>
          </a:p>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66800" y="152400"/>
            <a:ext cx="7826375" cy="1376363"/>
          </a:xfrm>
        </p:spPr>
        <p:txBody>
          <a:bodyPr/>
          <a:lstStyle/>
          <a:p>
            <a:pPr algn="ctr" eaLnBrk="1" hangingPunct="1"/>
            <a:r>
              <a:rPr lang="en-US" altLang="en-US"/>
              <a:t>Knowledge Can Transform</a:t>
            </a:r>
          </a:p>
        </p:txBody>
      </p:sp>
      <p:sp>
        <p:nvSpPr>
          <p:cNvPr id="6147" name="Content Placeholder 2"/>
          <p:cNvSpPr>
            <a:spLocks noGrp="1"/>
          </p:cNvSpPr>
          <p:nvPr>
            <p:ph idx="1"/>
          </p:nvPr>
        </p:nvSpPr>
        <p:spPr>
          <a:xfrm>
            <a:off x="1235075" y="1371600"/>
            <a:ext cx="7551738" cy="5562600"/>
          </a:xfrm>
        </p:spPr>
        <p:txBody>
          <a:bodyPr/>
          <a:lstStyle/>
          <a:p>
            <a:pPr eaLnBrk="1" hangingPunct="1"/>
            <a:endParaRPr lang="en-US" altLang="en-US"/>
          </a:p>
          <a:p>
            <a:pPr eaLnBrk="1" hangingPunct="1">
              <a:buFontTx/>
              <a:buNone/>
            </a:pPr>
            <a:r>
              <a:rPr lang="en-US" altLang="en-US"/>
              <a:t>Knowledge only has power to transform when it is</a:t>
            </a:r>
          </a:p>
          <a:p>
            <a:pPr eaLnBrk="1" hangingPunct="1">
              <a:buFontTx/>
              <a:buNone/>
            </a:pPr>
            <a:r>
              <a:rPr lang="en-US" altLang="en-US"/>
              <a:t>held in the mind of persons who have “</a:t>
            </a:r>
            <a:r>
              <a:rPr lang="en-US" altLang="en-US" b="1"/>
              <a:t>Personal</a:t>
            </a:r>
          </a:p>
          <a:p>
            <a:pPr eaLnBrk="1" hangingPunct="1">
              <a:buFontTx/>
              <a:buNone/>
            </a:pPr>
            <a:r>
              <a:rPr lang="en-US" altLang="en-US" b="1"/>
              <a:t>Mastery,” which is </a:t>
            </a:r>
            <a:r>
              <a:rPr lang="en-US" altLang="en-US"/>
              <a:t>the discipline of:</a:t>
            </a:r>
          </a:p>
          <a:p>
            <a:pPr eaLnBrk="1" hangingPunct="1"/>
            <a:endParaRPr lang="en-US" altLang="en-US" sz="1400"/>
          </a:p>
          <a:p>
            <a:pPr eaLnBrk="1" hangingPunct="1">
              <a:buFontTx/>
              <a:buAutoNum type="arabicPeriod"/>
            </a:pPr>
            <a:r>
              <a:rPr lang="en-US" altLang="en-US"/>
              <a:t>continually clarifying and deepening your personal vision (</a:t>
            </a:r>
            <a:r>
              <a:rPr lang="en-US" altLang="en-US" b="1"/>
              <a:t>where you want to go</a:t>
            </a:r>
            <a:r>
              <a:rPr lang="en-US" altLang="en-US"/>
              <a:t>), </a:t>
            </a:r>
          </a:p>
          <a:p>
            <a:pPr eaLnBrk="1" hangingPunct="1">
              <a:buFontTx/>
              <a:buAutoNum type="arabicPeriod"/>
            </a:pPr>
            <a:r>
              <a:rPr lang="en-US" altLang="en-US"/>
              <a:t>focusing your energies (</a:t>
            </a:r>
            <a:r>
              <a:rPr lang="en-US" altLang="en-US" b="1"/>
              <a:t>attention &amp; resources</a:t>
            </a:r>
            <a:r>
              <a:rPr lang="en-US" altLang="en-US"/>
              <a:t>), </a:t>
            </a:r>
          </a:p>
          <a:p>
            <a:pPr eaLnBrk="1" hangingPunct="1">
              <a:buFontTx/>
              <a:buAutoNum type="arabicPeriod"/>
            </a:pPr>
            <a:r>
              <a:rPr lang="en-US" altLang="en-US"/>
              <a:t>developing patience (</a:t>
            </a:r>
            <a:r>
              <a:rPr lang="en-US" altLang="en-US" b="1"/>
              <a:t>relentlessness</a:t>
            </a:r>
            <a:r>
              <a:rPr lang="en-US" altLang="en-US"/>
              <a:t>), and </a:t>
            </a:r>
          </a:p>
          <a:p>
            <a:pPr eaLnBrk="1" hangingPunct="1">
              <a:buFontTx/>
              <a:buAutoNum type="arabicPeriod"/>
            </a:pPr>
            <a:r>
              <a:rPr lang="en-US" altLang="en-US"/>
              <a:t>seeing reality objectively (</a:t>
            </a:r>
            <a:r>
              <a:rPr lang="en-US" altLang="en-US" b="1"/>
              <a:t>telling yourself the truth</a:t>
            </a:r>
            <a:r>
              <a:rPr lang="en-US" altLang="en-US"/>
              <a:t>)  </a:t>
            </a:r>
          </a:p>
          <a:p>
            <a:pPr eaLnBrk="1" hangingPunct="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altLang="en-US"/>
              <a:t>Mean Versus Standard Deviation</a:t>
            </a:r>
          </a:p>
        </p:txBody>
      </p:sp>
      <p:sp>
        <p:nvSpPr>
          <p:cNvPr id="33795" name="Content Placeholder 2"/>
          <p:cNvSpPr>
            <a:spLocks noGrp="1"/>
          </p:cNvSpPr>
          <p:nvPr>
            <p:ph idx="1"/>
          </p:nvPr>
        </p:nvSpPr>
        <p:spPr/>
        <p:txBody>
          <a:bodyPr/>
          <a:lstStyle/>
          <a:p>
            <a:pPr eaLnBrk="1" hangingPunct="1"/>
            <a:endParaRPr lang="en-US" altLang="en-US"/>
          </a:p>
          <a:p>
            <a:pPr eaLnBrk="1" hangingPunct="1"/>
            <a:r>
              <a:rPr lang="en-US" altLang="en-US"/>
              <a:t>SETMA’s mean HgbA1c has been steadily improving for the last 10 years.  Yet, our standard deviation calculations revealed that a small subset of our patients were not being treated successfully and were being left behind.  </a:t>
            </a:r>
          </a:p>
          <a:p>
            <a:pPr eaLnBrk="1" hangingPunct="1"/>
            <a:r>
              <a:rPr lang="en-US" altLang="en-US"/>
              <a:t>By analyzing the standard deviation of our HgbA1c, we have been able to address the patients whose values fall far from the average of the rest of the clinic.</a:t>
            </a:r>
          </a:p>
          <a:p>
            <a:pPr eaLnBrk="1" hangingPunct="1"/>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altLang="en-US"/>
              <a:t>Mean Versus Standard Deviation</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62896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en-US" altLang="en-US"/>
              <a:t>Mode</a:t>
            </a:r>
          </a:p>
        </p:txBody>
      </p:sp>
      <p:sp>
        <p:nvSpPr>
          <p:cNvPr id="35843" name="Content Placeholder 3"/>
          <p:cNvSpPr>
            <a:spLocks noGrp="1"/>
          </p:cNvSpPr>
          <p:nvPr>
            <p:ph idx="1"/>
          </p:nvPr>
        </p:nvSpPr>
        <p:spPr/>
        <p:txBody>
          <a:bodyPr/>
          <a:lstStyle/>
          <a:p>
            <a:r>
              <a:rPr lang="en-US" altLang="en-US"/>
              <a:t>The mode helps describe the frequency of an event, number or some other occurrence.</a:t>
            </a:r>
          </a:p>
          <a:p>
            <a:endParaRPr lang="en-US" altLang="en-US"/>
          </a:p>
          <a:p>
            <a:r>
              <a:rPr lang="en-US" altLang="en-US"/>
              <a:t>The mode can be applied to more than just a set of numbers. For example, the mode could be useful if you wanted to find the most frequently occurring principle diagnosis for admission to the hospital or which geographic area (zip code) has the highest frequency for a given condition.</a:t>
            </a:r>
          </a:p>
          <a:p>
            <a:endParaRPr lang="en-US" altLang="en-US"/>
          </a:p>
          <a:p>
            <a:endParaRPr lang="en-US" altLang="en-US"/>
          </a:p>
          <a:p>
            <a:endParaRPr lang="en-US" altLang="en-US"/>
          </a:p>
          <a:p>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US" altLang="en-US"/>
              <a:t>Diabetes Care Improvements</a:t>
            </a:r>
          </a:p>
        </p:txBody>
      </p:sp>
      <p:sp>
        <p:nvSpPr>
          <p:cNvPr id="36867" name="Content Placeholder 2"/>
          <p:cNvSpPr>
            <a:spLocks noGrp="1"/>
          </p:cNvSpPr>
          <p:nvPr>
            <p:ph idx="1"/>
          </p:nvPr>
        </p:nvSpPr>
        <p:spPr/>
        <p:txBody>
          <a:bodyPr/>
          <a:lstStyle/>
          <a:p>
            <a:pPr eaLnBrk="1" hangingPunct="1"/>
            <a:r>
              <a:rPr lang="en-US" altLang="en-US"/>
              <a:t>2000 – Design and Deployment of EHR-Based Diabetes Management Tool</a:t>
            </a:r>
          </a:p>
          <a:p>
            <a:pPr lvl="1" eaLnBrk="1" hangingPunct="1"/>
            <a:r>
              <a:rPr lang="en-US" altLang="en-US"/>
              <a:t>HbA1c Improvement of 0.3%</a:t>
            </a:r>
          </a:p>
          <a:p>
            <a:pPr lvl="1" eaLnBrk="1" hangingPunct="1"/>
            <a:endParaRPr lang="en-US" altLang="en-US"/>
          </a:p>
          <a:p>
            <a:pPr eaLnBrk="1" hangingPunct="1"/>
            <a:r>
              <a:rPr lang="en-US" altLang="en-US"/>
              <a:t>2004 – Design and Deployment of American Diabetes Association Recognized Diabetes Self Management (DSME) Program</a:t>
            </a:r>
          </a:p>
          <a:p>
            <a:pPr lvl="1" eaLnBrk="1" hangingPunct="1"/>
            <a:r>
              <a:rPr lang="en-US" altLang="en-US"/>
              <a:t>HbA1c Improvement of 0.3%</a:t>
            </a:r>
          </a:p>
          <a:p>
            <a:pPr lvl="1" eaLnBrk="1" hangingPunct="1"/>
            <a:endParaRPr lang="en-US" altLang="en-US"/>
          </a:p>
          <a:p>
            <a:pPr eaLnBrk="1" hangingPunct="1"/>
            <a:r>
              <a:rPr lang="en-US" altLang="en-US"/>
              <a:t>2006 – Recruitment of Endocrinologist</a:t>
            </a:r>
          </a:p>
          <a:p>
            <a:pPr lvl="1" eaLnBrk="1" hangingPunct="1"/>
            <a:r>
              <a:rPr lang="en-US" altLang="en-US"/>
              <a:t>HbA1c Improvement of 0.25%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eaLnBrk="1" hangingPunct="1"/>
            <a:r>
              <a:rPr lang="en-US" altLang="en-US"/>
              <a:t>Diabetes Audit - Trending</a:t>
            </a:r>
          </a:p>
        </p:txBody>
      </p:sp>
      <p:pic>
        <p:nvPicPr>
          <p:cNvPr id="3789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2133600"/>
            <a:ext cx="7551738" cy="3484563"/>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eaLnBrk="1" hangingPunct="1"/>
            <a:r>
              <a:rPr lang="en-US" altLang="en-US"/>
              <a:t>The Value of Trending</a:t>
            </a:r>
          </a:p>
        </p:txBody>
      </p:sp>
      <p:sp>
        <p:nvSpPr>
          <p:cNvPr id="38915" name="Content Placeholder 3"/>
          <p:cNvSpPr>
            <a:spLocks noGrp="1"/>
          </p:cNvSpPr>
          <p:nvPr>
            <p:ph idx="1"/>
          </p:nvPr>
        </p:nvSpPr>
        <p:spPr>
          <a:xfrm>
            <a:off x="1235075" y="1371600"/>
            <a:ext cx="7756525" cy="4956175"/>
          </a:xfrm>
        </p:spPr>
        <p:txBody>
          <a:bodyPr/>
          <a:lstStyle/>
          <a:p>
            <a:pPr eaLnBrk="1" hangingPunct="1">
              <a:buFontTx/>
              <a:buNone/>
            </a:pPr>
            <a:endParaRPr lang="en-US" altLang="en-US"/>
          </a:p>
          <a:p>
            <a:pPr eaLnBrk="1" hangingPunct="1">
              <a:buFontTx/>
              <a:buNone/>
            </a:pPr>
            <a:r>
              <a:rPr lang="en-US" altLang="en-US"/>
              <a:t>In 2009, SETMA launched a Business Intelligence</a:t>
            </a:r>
          </a:p>
          <a:p>
            <a:pPr eaLnBrk="1" hangingPunct="1">
              <a:buFontTx/>
              <a:buNone/>
            </a:pPr>
            <a:r>
              <a:rPr lang="en-US" altLang="en-US"/>
              <a:t>software solution for real-time analytics.  </a:t>
            </a:r>
          </a:p>
          <a:p>
            <a:pPr eaLnBrk="1" hangingPunct="1">
              <a:buFontTx/>
              <a:buNone/>
            </a:pPr>
            <a:endParaRPr lang="en-US" altLang="en-US"/>
          </a:p>
          <a:p>
            <a:pPr eaLnBrk="1" hangingPunct="1">
              <a:buFontTx/>
              <a:buNone/>
            </a:pPr>
            <a:r>
              <a:rPr lang="en-US" altLang="en-US"/>
              <a:t>Trending revealed that from October-December,2009, </a:t>
            </a:r>
          </a:p>
          <a:p>
            <a:pPr eaLnBrk="1" hangingPunct="1">
              <a:buFontTx/>
              <a:buNone/>
            </a:pPr>
            <a:r>
              <a:rPr lang="en-US" altLang="en-US"/>
              <a:t>many patients were losing HbA1C control.  Further</a:t>
            </a:r>
          </a:p>
          <a:p>
            <a:pPr eaLnBrk="1" hangingPunct="1">
              <a:buFontTx/>
              <a:buNone/>
            </a:pPr>
            <a:r>
              <a:rPr lang="en-US" altLang="en-US"/>
              <a:t>analysis showed that these patients were being seen</a:t>
            </a:r>
          </a:p>
          <a:p>
            <a:pPr eaLnBrk="1" hangingPunct="1">
              <a:buFontTx/>
              <a:buNone/>
            </a:pPr>
            <a:r>
              <a:rPr lang="en-US" altLang="en-US"/>
              <a:t>and tested less often in this period than those who</a:t>
            </a:r>
          </a:p>
          <a:p>
            <a:pPr eaLnBrk="1" hangingPunct="1">
              <a:buFontTx/>
              <a:buNone/>
            </a:pPr>
            <a:r>
              <a:rPr lang="en-US" altLang="en-US"/>
              <a:t>maintained control.</a:t>
            </a:r>
          </a:p>
          <a:p>
            <a:pPr eaLnBrk="1" hangingPunct="1"/>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altLang="en-US"/>
              <a:t>The Value of Trending</a:t>
            </a:r>
          </a:p>
        </p:txBody>
      </p:sp>
      <p:sp>
        <p:nvSpPr>
          <p:cNvPr id="39939" name="Content Placeholder 2"/>
          <p:cNvSpPr>
            <a:spLocks noGrp="1"/>
          </p:cNvSpPr>
          <p:nvPr>
            <p:ph idx="1"/>
          </p:nvPr>
        </p:nvSpPr>
        <p:spPr/>
        <p:txBody>
          <a:bodyPr/>
          <a:lstStyle/>
          <a:p>
            <a:pPr eaLnBrk="1" hangingPunct="1"/>
            <a:endParaRPr lang="en-US" altLang="en-US"/>
          </a:p>
          <a:p>
            <a:pPr eaLnBrk="1" hangingPunct="1"/>
            <a:r>
              <a:rPr lang="en-US" altLang="en-US"/>
              <a:t>A 2010 Quality Improvement Initiative included writing all patients with diabetes encouraging them to make appointments and get tested in the last quarter of the year.  </a:t>
            </a:r>
          </a:p>
          <a:p>
            <a:pPr eaLnBrk="1" hangingPunct="1"/>
            <a:r>
              <a:rPr lang="en-US" altLang="en-US"/>
              <a:t>A contract was made, which encouraged celebration of holidays while maintaining dietary discretion, exercise and testing.  </a:t>
            </a:r>
          </a:p>
          <a:p>
            <a:pPr eaLnBrk="1" hangingPunct="1"/>
            <a:r>
              <a:rPr lang="en-US" altLang="en-US" b="1" i="1"/>
              <a:t>In 2011, trending analysis showed that the holiday-induced loss of control had been eliminated.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en-US" altLang="en-US"/>
              <a:t>Ethnic Disparities</a:t>
            </a:r>
          </a:p>
        </p:txBody>
      </p:sp>
      <p:sp>
        <p:nvSpPr>
          <p:cNvPr id="40963" name="Content Placeholder 2"/>
          <p:cNvSpPr>
            <a:spLocks noGrp="1"/>
          </p:cNvSpPr>
          <p:nvPr>
            <p:ph idx="1"/>
          </p:nvPr>
        </p:nvSpPr>
        <p:spPr/>
        <p:txBody>
          <a:bodyPr/>
          <a:lstStyle/>
          <a:p>
            <a:endParaRPr lang="en-US" altLang="en-US"/>
          </a:p>
          <a:p>
            <a:r>
              <a:rPr lang="en-US" altLang="en-US"/>
              <a:t>In its staff, SETMA is a multi-ethnic, multi-national, multi-faith practice and so we are in our patient population.</a:t>
            </a:r>
          </a:p>
          <a:p>
            <a:pPr>
              <a:buFontTx/>
              <a:buNone/>
            </a:pPr>
            <a:endParaRPr lang="en-US" altLang="en-US" sz="1200"/>
          </a:p>
          <a:p>
            <a:r>
              <a:rPr lang="en-US" altLang="en-US"/>
              <a:t>It is important to SETMA that all people receive equal care in access, process and outcomes.  As a result, we examine our treatment by ethnicity, as well as by many other categories.</a:t>
            </a:r>
          </a:p>
          <a:p>
            <a:endParaRPr lang="en-US" altLang="en-US" sz="1200"/>
          </a:p>
          <a:p>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en-US" altLang="en-US"/>
              <a:t>Ethnic Disparities</a:t>
            </a:r>
          </a:p>
        </p:txBody>
      </p:sp>
      <p:sp>
        <p:nvSpPr>
          <p:cNvPr id="41987" name="Content Placeholder 2"/>
          <p:cNvSpPr>
            <a:spLocks noGrp="1"/>
          </p:cNvSpPr>
          <p:nvPr>
            <p:ph idx="1"/>
          </p:nvPr>
        </p:nvSpPr>
        <p:spPr/>
        <p:txBody>
          <a:bodyPr/>
          <a:lstStyle/>
          <a:p>
            <a:endParaRPr lang="en-US" altLang="en-US"/>
          </a:p>
          <a:p>
            <a:r>
              <a:rPr lang="en-US" altLang="en-US"/>
              <a:t>Approximately, one-third of the patients we treat with diabetes are African-American and two-thirds are Caucasian.  As the control (gold) and uncontrolled (purple) groups demonstrate, there is no distinction between the treatment of these patients by ethnicity, effectively eliminating ethnic disparity in SETMA’s treatment of diabetes.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eaLnBrk="1" hangingPunct="1"/>
            <a:r>
              <a:rPr lang="en-US" altLang="en-US"/>
              <a:t>Diabetes Audit - Ethnicity</a:t>
            </a: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41488"/>
            <a:ext cx="44196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138113"/>
            <a:ext cx="8305800" cy="1376362"/>
          </a:xfrm>
        </p:spPr>
        <p:txBody>
          <a:bodyPr/>
          <a:lstStyle/>
          <a:p>
            <a:pPr algn="ctr" eaLnBrk="1" hangingPunct="1"/>
            <a:r>
              <a:rPr lang="en-US" altLang="en-US"/>
              <a:t>Transformation Distinguishes Two Groups</a:t>
            </a:r>
          </a:p>
        </p:txBody>
      </p:sp>
      <p:sp>
        <p:nvSpPr>
          <p:cNvPr id="7171" name="Content Placeholder 2"/>
          <p:cNvSpPr>
            <a:spLocks noGrp="1"/>
          </p:cNvSpPr>
          <p:nvPr>
            <p:ph idx="1"/>
          </p:nvPr>
        </p:nvSpPr>
        <p:spPr>
          <a:xfrm>
            <a:off x="1235075" y="1752600"/>
            <a:ext cx="7551738" cy="4787900"/>
          </a:xfrm>
        </p:spPr>
        <p:txBody>
          <a:bodyPr/>
          <a:lstStyle/>
          <a:p>
            <a:pPr eaLnBrk="1" hangingPunct="1">
              <a:defRPr/>
            </a:pPr>
            <a:r>
              <a:rPr lang="en-US" dirty="0"/>
              <a:t>Forward thinkers transform; day dreamers wish for change but seldom see it.  Senge said:  </a:t>
            </a:r>
          </a:p>
          <a:p>
            <a:pPr eaLnBrk="1" hangingPunct="1">
              <a:defRPr/>
            </a:pPr>
            <a:endParaRPr lang="en-US" dirty="0"/>
          </a:p>
          <a:p>
            <a:pPr indent="3175" eaLnBrk="1" hangingPunct="1">
              <a:buFontTx/>
              <a:buNone/>
              <a:defRPr/>
            </a:pPr>
            <a:r>
              <a:rPr lang="en-US" dirty="0"/>
              <a:t>“The juxtaposition of vision (what we want) and a clear picture of current reality (where we are) generates…‘</a:t>
            </a:r>
            <a:r>
              <a:rPr lang="en-US" b="1" dirty="0"/>
              <a:t>creative tension</a:t>
            </a:r>
            <a:r>
              <a:rPr lang="en-US" dirty="0"/>
              <a:t>,’ (which is) a force to bring vision and reality together, through the natural tendency of tension to seek resolution.”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eaLnBrk="1" hangingPunct="1"/>
            <a:r>
              <a:rPr lang="en-US" altLang="en-US"/>
              <a:t>Diabetes Care Improvements</a:t>
            </a:r>
          </a:p>
        </p:txBody>
      </p:sp>
      <p:sp>
        <p:nvSpPr>
          <p:cNvPr id="44035" name="Content Placeholder 2"/>
          <p:cNvSpPr>
            <a:spLocks noGrp="1"/>
          </p:cNvSpPr>
          <p:nvPr>
            <p:ph idx="1"/>
          </p:nvPr>
        </p:nvSpPr>
        <p:spPr/>
        <p:txBody>
          <a:bodyPr/>
          <a:lstStyle/>
          <a:p>
            <a:r>
              <a:rPr lang="en-US" altLang="en-US"/>
              <a:t>Financial barriers to care are a significant problem in the United States.  seven years ago, SETMA initiated a zero co-pay for capitated, HMO patients in order to eliminate economic barriers to care.</a:t>
            </a:r>
          </a:p>
          <a:p>
            <a:r>
              <a:rPr lang="en-US" altLang="en-US"/>
              <a:t>Comparing FFS Medicare patients and capitated HMO, and uninsured patients, it can be inferred from this data that the elimination of economic barriers results in improved care. </a:t>
            </a:r>
          </a:p>
          <a:p>
            <a:r>
              <a:rPr lang="en-US" altLang="en-US"/>
              <a:t>Through SETMA’s Foundation, we are making further attempts to compensate for economic barriers to care.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eaLnBrk="1" hangingPunct="1"/>
            <a:r>
              <a:rPr lang="en-US" altLang="en-US"/>
              <a:t>Diabetes Audit – Financial Class</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6943725"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eaLnBrk="1" hangingPunct="1"/>
            <a:r>
              <a:rPr lang="en-US" altLang="en-US"/>
              <a:t>Auditing Data</a:t>
            </a:r>
          </a:p>
        </p:txBody>
      </p:sp>
      <p:sp>
        <p:nvSpPr>
          <p:cNvPr id="46083" name="Content Placeholder 2"/>
          <p:cNvSpPr>
            <a:spLocks noGrp="1"/>
          </p:cNvSpPr>
          <p:nvPr>
            <p:ph idx="1"/>
          </p:nvPr>
        </p:nvSpPr>
        <p:spPr/>
        <p:txBody>
          <a:bodyPr/>
          <a:lstStyle/>
          <a:p>
            <a:pPr eaLnBrk="1" hangingPunct="1"/>
            <a:r>
              <a:rPr lang="en-US" altLang="en-US"/>
              <a:t>SETMA’s  ability to track, audit and analyze data has improved as illustrated by the following </a:t>
            </a:r>
            <a:r>
              <a:rPr lang="en-US" altLang="en-US" b="1"/>
              <a:t>NCQA Diabetes Recognition Program audit </a:t>
            </a:r>
            <a:r>
              <a:rPr lang="en-US" altLang="en-US"/>
              <a:t>which takes 16 seconds to complete through SETMA’s Business Intelligence  (BI) software deployment.</a:t>
            </a:r>
          </a:p>
          <a:p>
            <a:pPr eaLnBrk="1" hangingPunct="1"/>
            <a:endParaRPr lang="en-US" altLang="en-US"/>
          </a:p>
          <a:p>
            <a:pPr eaLnBrk="1" hangingPunct="1"/>
            <a:r>
              <a:rPr lang="en-US" altLang="en-US"/>
              <a:t>While quality metrics are the foundation of quality,  auditing of performance is often overlooked as a critical component of the process.</a:t>
            </a:r>
          </a:p>
          <a:p>
            <a:pPr eaLnBrk="1" hangingPunct="1"/>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eaLnBrk="1" hangingPunct="1"/>
            <a:r>
              <a:rPr lang="en-US" altLang="en-US"/>
              <a:t>Auditing Data</a:t>
            </a:r>
          </a:p>
        </p:txBody>
      </p:sp>
      <p:pic>
        <p:nvPicPr>
          <p:cNvPr id="471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9342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eaLnBrk="1" hangingPunct="1"/>
            <a:r>
              <a:rPr lang="en-US" altLang="en-US"/>
              <a:t>Recognizing Patterns</a:t>
            </a:r>
          </a:p>
        </p:txBody>
      </p:sp>
      <p:sp>
        <p:nvSpPr>
          <p:cNvPr id="4" name="Content Placeholder 3"/>
          <p:cNvSpPr>
            <a:spLocks noGrp="1"/>
          </p:cNvSpPr>
          <p:nvPr>
            <p:ph idx="1"/>
          </p:nvPr>
        </p:nvSpPr>
        <p:spPr/>
        <p:txBody>
          <a:bodyPr/>
          <a:lstStyle/>
          <a:p>
            <a:pPr eaLnBrk="1" hangingPunct="1">
              <a:defRPr/>
            </a:pPr>
            <a:r>
              <a:rPr lang="en-US" dirty="0"/>
              <a:t>SETMA is able to analyze patterns to explain why one population, or one patient is not to goal while others are.  Our analysis looks at:</a:t>
            </a:r>
          </a:p>
          <a:p>
            <a:pPr marL="914400" indent="-342900" eaLnBrk="1" hangingPunct="1">
              <a:defRPr/>
            </a:pPr>
            <a:r>
              <a:rPr lang="en-US" dirty="0"/>
              <a:t>Frequency of visits</a:t>
            </a:r>
          </a:p>
          <a:p>
            <a:pPr marL="914400" indent="-342900" eaLnBrk="1" hangingPunct="1">
              <a:defRPr/>
            </a:pPr>
            <a:r>
              <a:rPr lang="en-US" dirty="0"/>
              <a:t>Frequency of testing</a:t>
            </a:r>
          </a:p>
          <a:p>
            <a:pPr marL="914400" indent="-342900" eaLnBrk="1" hangingPunct="1">
              <a:defRPr/>
            </a:pPr>
            <a:r>
              <a:rPr lang="en-US" dirty="0"/>
              <a:t>Number of medications</a:t>
            </a:r>
          </a:p>
          <a:p>
            <a:pPr marL="914400" indent="-342900" eaLnBrk="1" hangingPunct="1">
              <a:defRPr/>
            </a:pPr>
            <a:r>
              <a:rPr lang="en-US" dirty="0"/>
              <a:t>Change in treatment if not to goal</a:t>
            </a:r>
          </a:p>
          <a:p>
            <a:pPr marL="914400" indent="-342900" eaLnBrk="1" hangingPunct="1">
              <a:defRPr/>
            </a:pPr>
            <a:r>
              <a:rPr lang="en-US" dirty="0"/>
              <a:t>Attended Education or not</a:t>
            </a:r>
          </a:p>
          <a:p>
            <a:pPr marL="914400" indent="-342900" eaLnBrk="1" hangingPunct="1">
              <a:defRPr/>
            </a:pPr>
            <a:r>
              <a:rPr lang="en-US" dirty="0"/>
              <a:t>Ethnic disparities of care</a:t>
            </a:r>
          </a:p>
          <a:p>
            <a:pPr marL="914400" indent="-342900" eaLnBrk="1" hangingPunct="1">
              <a:defRPr/>
            </a:pPr>
            <a:r>
              <a:rPr lang="en-US" dirty="0"/>
              <a:t>Age and Gender variations, etc.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eaLnBrk="1" hangingPunct="1"/>
            <a:r>
              <a:rPr lang="en-US" altLang="en-US"/>
              <a:t>Recognizing Patterns</a:t>
            </a:r>
          </a:p>
        </p:txBody>
      </p:sp>
      <p:pic>
        <p:nvPicPr>
          <p:cNvPr id="491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295400"/>
            <a:ext cx="7045325" cy="495617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en-US" altLang="en-US"/>
              <a:t>Recognizing Patterns</a:t>
            </a:r>
          </a:p>
        </p:txBody>
      </p:sp>
      <p:pic>
        <p:nvPicPr>
          <p:cNvPr id="501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5075" y="1981200"/>
            <a:ext cx="7551738" cy="359727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eaLnBrk="1" hangingPunct="1"/>
            <a:r>
              <a:rPr lang="en-US" altLang="en-US"/>
              <a:t>Recognizing Patterns</a:t>
            </a:r>
          </a:p>
        </p:txBody>
      </p:sp>
      <p:pic>
        <p:nvPicPr>
          <p:cNvPr id="512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3700" y="1981200"/>
            <a:ext cx="6694488" cy="329247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eaLnBrk="1" hangingPunct="1"/>
            <a:r>
              <a:rPr lang="en-US" altLang="en-US"/>
              <a:t>Predictive Modeling</a:t>
            </a:r>
          </a:p>
        </p:txBody>
      </p:sp>
      <p:sp>
        <p:nvSpPr>
          <p:cNvPr id="52227" name="Content Placeholder 2"/>
          <p:cNvSpPr>
            <a:spLocks noGrp="1"/>
          </p:cNvSpPr>
          <p:nvPr>
            <p:ph idx="1"/>
          </p:nvPr>
        </p:nvSpPr>
        <p:spPr/>
        <p:txBody>
          <a:bodyPr/>
          <a:lstStyle/>
          <a:p>
            <a:pPr eaLnBrk="1" hangingPunct="1"/>
            <a:r>
              <a:rPr lang="en-US" altLang="en-US"/>
              <a:t>Our data is not only useful to see how we did or how we are doing, we can also use it to predict the future.</a:t>
            </a:r>
          </a:p>
          <a:p>
            <a:pPr eaLnBrk="1" hangingPunct="1"/>
            <a:r>
              <a:rPr lang="en-US" altLang="en-US"/>
              <a:t>By looking more closely at our trending results, we can extrapolate those trends into the future and begin to predict what we think will happen.</a:t>
            </a:r>
          </a:p>
          <a:p>
            <a:pPr eaLnBrk="1" hangingPunct="1"/>
            <a:r>
              <a:rPr lang="en-US" altLang="en-US"/>
              <a:t>By analyzing past trends of patients who have been readmitted to the hospital, we have been able to predict the factors that we believe are likely to reduce a patient’s risk of unnecessary readmission to the hospital.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ctr" eaLnBrk="1" hangingPunct="1"/>
            <a:r>
              <a:rPr lang="en-US" altLang="en-US"/>
              <a:t>Hospital Readmissions</a:t>
            </a:r>
          </a:p>
        </p:txBody>
      </p:sp>
      <p:sp>
        <p:nvSpPr>
          <p:cNvPr id="53251" name="Content Placeholder 2"/>
          <p:cNvSpPr>
            <a:spLocks noGrp="1"/>
          </p:cNvSpPr>
          <p:nvPr>
            <p:ph idx="1"/>
          </p:nvPr>
        </p:nvSpPr>
        <p:spPr>
          <a:xfrm>
            <a:off x="1235075" y="1371600"/>
            <a:ext cx="7551738" cy="5168900"/>
          </a:xfrm>
        </p:spPr>
        <p:txBody>
          <a:bodyPr/>
          <a:lstStyle/>
          <a:p>
            <a:pPr eaLnBrk="1" hangingPunct="1"/>
            <a:r>
              <a:rPr lang="en-US" altLang="en-US"/>
              <a:t>When we looked at our past readmission data, we found that three actions played a significant role in keeping patients from coming back to the hospital unnecessarily.  They are:</a:t>
            </a:r>
          </a:p>
          <a:p>
            <a:pPr eaLnBrk="1" hangingPunct="1"/>
            <a:endParaRPr lang="en-US" altLang="en-US" sz="1100"/>
          </a:p>
          <a:p>
            <a:pPr marL="914400" lvl="1" indent="-457200" eaLnBrk="1" hangingPunct="1">
              <a:buFontTx/>
              <a:buAutoNum type="arabicPeriod"/>
            </a:pPr>
            <a:r>
              <a:rPr lang="en-US" altLang="en-US"/>
              <a:t>The patient received their Hospital Care Summary and Post Hospital Plan of Care and Treatment Plan (previously called the Discharge Summary) and the time of discharge.</a:t>
            </a:r>
          </a:p>
          <a:p>
            <a:pPr marL="914400" lvl="1" indent="-457200" eaLnBrk="1" hangingPunct="1">
              <a:buFontTx/>
              <a:buAutoNum type="arabicPeriod"/>
            </a:pPr>
            <a:r>
              <a:rPr lang="en-US" altLang="en-US"/>
              <a:t>A 12-30 minute care coaching call the day after discharge from the hospital.</a:t>
            </a:r>
          </a:p>
          <a:p>
            <a:pPr marL="914400" lvl="1" indent="-457200" eaLnBrk="1" hangingPunct="1">
              <a:buFontTx/>
              <a:buAutoNum type="arabicPeriod"/>
            </a:pPr>
            <a:r>
              <a:rPr lang="en-US" altLang="en-US"/>
              <a:t>Seeing the patient in the clinic within 5 days after discharge.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US" altLang="en-US"/>
              <a:t>Analytics Transform Knowledge </a:t>
            </a:r>
          </a:p>
        </p:txBody>
      </p:sp>
      <p:sp>
        <p:nvSpPr>
          <p:cNvPr id="8195" name="Content Placeholder 2"/>
          <p:cNvSpPr>
            <a:spLocks noGrp="1"/>
          </p:cNvSpPr>
          <p:nvPr>
            <p:ph idx="1"/>
          </p:nvPr>
        </p:nvSpPr>
        <p:spPr/>
        <p:txBody>
          <a:bodyPr/>
          <a:lstStyle/>
          <a:p>
            <a:pPr eaLnBrk="1" hangingPunct="1"/>
            <a:r>
              <a:rPr lang="en-US" altLang="en-US"/>
              <a:t>Analytics transform knowledge into an agent for change.  In reality, without analytics, we will neither know where we are, where we are going or how to sustain the effort to get there.</a:t>
            </a:r>
          </a:p>
          <a:p>
            <a:pPr eaLnBrk="1" hangingPunct="1"/>
            <a:endParaRPr lang="en-US" altLang="en-US"/>
          </a:p>
          <a:p>
            <a:pPr eaLnBrk="1" hangingPunct="1"/>
            <a:r>
              <a:rPr lang="en-US" altLang="en-US"/>
              <a:t>For transformation to take place through knowledge, we must be prepared to ask the right questions, courageously accept the answers and to require ourselves to change.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eaLnBrk="1" hangingPunct="1"/>
            <a:r>
              <a:rPr lang="en-US" altLang="en-US"/>
              <a:t>Hospital Readmissions</a:t>
            </a:r>
          </a:p>
        </p:txBody>
      </p:sp>
      <p:pic>
        <p:nvPicPr>
          <p:cNvPr id="542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219200"/>
            <a:ext cx="56007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eaLnBrk="1" hangingPunct="1"/>
            <a:r>
              <a:rPr lang="en-US" altLang="en-US"/>
              <a:t>Predictive Modeling</a:t>
            </a:r>
          </a:p>
        </p:txBody>
      </p:sp>
      <p:sp>
        <p:nvSpPr>
          <p:cNvPr id="55299" name="Content Placeholder 2"/>
          <p:cNvSpPr>
            <a:spLocks noGrp="1"/>
          </p:cNvSpPr>
          <p:nvPr>
            <p:ph idx="1"/>
          </p:nvPr>
        </p:nvSpPr>
        <p:spPr/>
        <p:txBody>
          <a:bodyPr/>
          <a:lstStyle/>
          <a:p>
            <a:pPr eaLnBrk="1" hangingPunct="1"/>
            <a:r>
              <a:rPr lang="en-US" altLang="en-US"/>
              <a:t>By predicting our future, we are able proactively to respond in the present.  As a result, we have</a:t>
            </a:r>
          </a:p>
          <a:p>
            <a:pPr eaLnBrk="1" hangingPunct="1">
              <a:buFontTx/>
              <a:buNone/>
            </a:pPr>
            <a:endParaRPr lang="en-US" altLang="en-US" sz="800"/>
          </a:p>
          <a:p>
            <a:pPr lvl="1" eaLnBrk="1" hangingPunct="1"/>
            <a:r>
              <a:rPr lang="en-US" altLang="en-US" sz="2800"/>
              <a:t>Increased  the quality of our care</a:t>
            </a:r>
          </a:p>
          <a:p>
            <a:pPr lvl="1" eaLnBrk="1" hangingPunct="1"/>
            <a:r>
              <a:rPr lang="en-US" altLang="en-US" sz="2800"/>
              <a:t>Decreased the cost of our care</a:t>
            </a:r>
          </a:p>
          <a:p>
            <a:pPr lvl="1" eaLnBrk="1" hangingPunct="1"/>
            <a:r>
              <a:rPr lang="en-US" altLang="en-US" sz="2800"/>
              <a:t>Increased patient compliance with treatment</a:t>
            </a:r>
          </a:p>
          <a:p>
            <a:pPr lvl="1" eaLnBrk="1" hangingPunct="1"/>
            <a:r>
              <a:rPr lang="en-US" altLang="en-US" sz="2800"/>
              <a:t>Increased patient satisfaction</a:t>
            </a:r>
          </a:p>
          <a:p>
            <a:pPr eaLnBrk="1" hangingPunct="1">
              <a:buFontTx/>
              <a:buNone/>
            </a:pPr>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en-US" altLang="en-US"/>
              <a:t>The Four Domains of Health’s Future</a:t>
            </a:r>
          </a:p>
        </p:txBody>
      </p:sp>
      <p:sp>
        <p:nvSpPr>
          <p:cNvPr id="3" name="Content Placeholder 2"/>
          <p:cNvSpPr>
            <a:spLocks noGrp="1"/>
          </p:cNvSpPr>
          <p:nvPr>
            <p:ph idx="1"/>
          </p:nvPr>
        </p:nvSpPr>
        <p:spPr/>
        <p:txBody>
          <a:bodyPr/>
          <a:lstStyle/>
          <a:p>
            <a:pPr marL="0" indent="0" eaLnBrk="1" hangingPunct="1">
              <a:buFontTx/>
              <a:buNone/>
              <a:defRPr/>
            </a:pPr>
            <a:r>
              <a:rPr lang="en-US" dirty="0"/>
              <a:t>Since SETMA adopted electronic medical records in 1998, we have come to believe the following about the future of healthcare:</a:t>
            </a:r>
          </a:p>
          <a:p>
            <a:pPr eaLnBrk="1" hangingPunct="1">
              <a:defRPr/>
            </a:pPr>
            <a:endParaRPr lang="en-US" dirty="0"/>
          </a:p>
          <a:p>
            <a:pPr eaLnBrk="1" hangingPunct="1">
              <a:buFontTx/>
              <a:buNone/>
              <a:defRPr/>
            </a:pPr>
            <a:r>
              <a:rPr lang="en-US" dirty="0"/>
              <a:t>The Substance	</a:t>
            </a:r>
            <a:r>
              <a:rPr lang="en-US" sz="2000" dirty="0"/>
              <a:t>Evidence-based medicine and 					comprehensive 	health promotion</a:t>
            </a:r>
          </a:p>
          <a:p>
            <a:pPr eaLnBrk="1" hangingPunct="1">
              <a:buFontTx/>
              <a:buNone/>
              <a:defRPr/>
            </a:pPr>
            <a:r>
              <a:rPr lang="en-US" dirty="0"/>
              <a:t>The Method</a:t>
            </a:r>
            <a:r>
              <a:rPr lang="en-US" sz="2000" dirty="0"/>
              <a:t>		Electronic Patient Management</a:t>
            </a:r>
          </a:p>
          <a:p>
            <a:pPr eaLnBrk="1" hangingPunct="1">
              <a:buFontTx/>
              <a:buNone/>
              <a:defRPr/>
            </a:pPr>
            <a:r>
              <a:rPr lang="en-US" dirty="0"/>
              <a:t>The Dynamic</a:t>
            </a:r>
            <a:r>
              <a:rPr lang="en-US" sz="2000" dirty="0"/>
              <a:t>	Patient-Centered Medical Home</a:t>
            </a:r>
          </a:p>
          <a:p>
            <a:pPr eaLnBrk="1" hangingPunct="1">
              <a:buFontTx/>
              <a:buNone/>
              <a:defRPr/>
            </a:pPr>
            <a:r>
              <a:rPr lang="en-US" dirty="0"/>
              <a:t>The Funding</a:t>
            </a:r>
            <a:r>
              <a:rPr lang="en-US" sz="2000" dirty="0"/>
              <a:t>		Capitation and Payment for Quality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eaLnBrk="1" hangingPunct="1"/>
            <a:r>
              <a:rPr lang="en-US" altLang="en-US"/>
              <a:t>The SETMA Model of Care</a:t>
            </a:r>
          </a:p>
        </p:txBody>
      </p:sp>
      <p:sp>
        <p:nvSpPr>
          <p:cNvPr id="57347" name="Content Placeholder 2"/>
          <p:cNvSpPr>
            <a:spLocks noGrp="1"/>
          </p:cNvSpPr>
          <p:nvPr>
            <p:ph idx="1"/>
          </p:nvPr>
        </p:nvSpPr>
        <p:spPr/>
        <p:txBody>
          <a:bodyPr/>
          <a:lstStyle/>
          <a:p>
            <a:pPr marL="0" indent="0" eaLnBrk="1" hangingPunct="1">
              <a:buFontTx/>
              <a:buNone/>
            </a:pPr>
            <a:r>
              <a:rPr lang="en-US" altLang="en-US" dirty="0"/>
              <a:t>Founded on the four domains of what we believe to be the future of healthcare, SETMA’s mode of care includes the following:</a:t>
            </a:r>
          </a:p>
          <a:p>
            <a:pPr marL="0" indent="0" eaLnBrk="1" hangingPunct="1">
              <a:buFontTx/>
              <a:buNone/>
            </a:pPr>
            <a:endParaRPr lang="en-US" altLang="en-US" dirty="0"/>
          </a:p>
          <a:p>
            <a:pPr marL="0" indent="0" eaLnBrk="1" hangingPunct="1">
              <a:buFontTx/>
              <a:buNone/>
            </a:pPr>
            <a:r>
              <a:rPr lang="en-US" altLang="en-US" dirty="0"/>
              <a:t>Personal Performance Tracking </a:t>
            </a:r>
            <a:r>
              <a:rPr lang="en-US" altLang="en-US" sz="1600" dirty="0"/>
              <a:t>One patient at a time</a:t>
            </a:r>
          </a:p>
          <a:p>
            <a:pPr marL="0" indent="0" eaLnBrk="1" hangingPunct="1">
              <a:buFontTx/>
              <a:buNone/>
            </a:pPr>
            <a:r>
              <a:rPr lang="en-US" altLang="en-US" dirty="0"/>
              <a:t>Auditing of Performance </a:t>
            </a:r>
            <a:r>
              <a:rPr lang="en-US" altLang="en-US" sz="1600" dirty="0"/>
              <a:t>By panel or population</a:t>
            </a:r>
          </a:p>
          <a:p>
            <a:pPr marL="0" indent="0" eaLnBrk="1" hangingPunct="1">
              <a:buFontTx/>
              <a:buNone/>
            </a:pPr>
            <a:r>
              <a:rPr lang="en-US" altLang="en-US" dirty="0"/>
              <a:t>Analysis of Provider Performance </a:t>
            </a:r>
            <a:r>
              <a:rPr lang="en-US" altLang="en-US" sz="1600" dirty="0"/>
              <a:t>Statistical analysis</a:t>
            </a:r>
          </a:p>
          <a:p>
            <a:pPr marL="0" indent="0" eaLnBrk="1" hangingPunct="1">
              <a:buFontTx/>
              <a:buNone/>
            </a:pPr>
            <a:r>
              <a:rPr lang="en-US" altLang="en-US" dirty="0"/>
              <a:t>Public Reporting </a:t>
            </a:r>
            <a:r>
              <a:rPr lang="en-US" altLang="en-US" sz="1600" dirty="0"/>
              <a:t>By provider name at www.jameslhollymd.com</a:t>
            </a:r>
          </a:p>
          <a:p>
            <a:pPr marL="0" indent="0" eaLnBrk="1" hangingPunct="1">
              <a:buFontTx/>
              <a:buNone/>
            </a:pPr>
            <a:r>
              <a:rPr lang="en-US" altLang="en-US" dirty="0"/>
              <a:t>Quality Assessment and Performance Improvement</a:t>
            </a:r>
          </a:p>
          <a:p>
            <a:pPr marL="0" indent="0" eaLnBrk="1" hangingPunct="1">
              <a:buFontTx/>
              <a:buNone/>
            </a:pPr>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eaLnBrk="1" hangingPunct="1"/>
            <a:r>
              <a:rPr lang="en-US" altLang="en-US"/>
              <a:t>The Key to The SETMA Model of Care</a:t>
            </a:r>
          </a:p>
        </p:txBody>
      </p:sp>
      <p:sp>
        <p:nvSpPr>
          <p:cNvPr id="58371" name="Content Placeholder 2"/>
          <p:cNvSpPr>
            <a:spLocks noGrp="1"/>
          </p:cNvSpPr>
          <p:nvPr>
            <p:ph idx="1"/>
          </p:nvPr>
        </p:nvSpPr>
        <p:spPr/>
        <p:txBody>
          <a:bodyPr/>
          <a:lstStyle/>
          <a:p>
            <a:pPr eaLnBrk="1" hangingPunct="1"/>
            <a:endParaRPr lang="en-US" altLang="en-US"/>
          </a:p>
          <a:p>
            <a:pPr eaLnBrk="1" hangingPunct="1"/>
            <a:r>
              <a:rPr lang="en-US" altLang="en-US"/>
              <a:t>The key to this Model is the real-time ability of providers to measure their own performance at the point-of-care.  This is done with multiple displays of quality metric sets, with real-time aggregation of performance, </a:t>
            </a:r>
            <a:r>
              <a:rPr lang="en-US" altLang="en-US" b="1" u="sng"/>
              <a:t>incidental</a:t>
            </a:r>
            <a:r>
              <a:rPr lang="en-US" altLang="en-US" b="1"/>
              <a:t> </a:t>
            </a:r>
            <a:r>
              <a:rPr lang="en-US" altLang="en-US"/>
              <a:t>to excellent care.  The following are several examples which are used by SETMA providers.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eaLnBrk="1" hangingPunct="1"/>
            <a:r>
              <a:rPr lang="en-US" altLang="en-US"/>
              <a:t>Data Aggregation Incidental to Care</a:t>
            </a:r>
            <a:br>
              <a:rPr lang="en-US" altLang="en-US"/>
            </a:br>
            <a:r>
              <a:rPr lang="en-US" altLang="en-US"/>
              <a:t>Pre-Visit/Preventive Screening</a:t>
            </a:r>
          </a:p>
        </p:txBody>
      </p:sp>
      <p:pic>
        <p:nvPicPr>
          <p:cNvPr id="593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0663" y="1524000"/>
            <a:ext cx="6815137" cy="4956175"/>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eaLnBrk="1" hangingPunct="1"/>
            <a:r>
              <a:rPr lang="en-US" altLang="en-US"/>
              <a:t>Data Aggregation Incidental to Care National Quality Forum Measures</a:t>
            </a:r>
          </a:p>
        </p:txBody>
      </p:sp>
      <p:sp>
        <p:nvSpPr>
          <p:cNvPr id="60419" name="Content Placeholder 3"/>
          <p:cNvSpPr>
            <a:spLocks noGrp="1"/>
          </p:cNvSpPr>
          <p:nvPr>
            <p:ph idx="1"/>
          </p:nvPr>
        </p:nvSpPr>
        <p:spPr/>
        <p:txBody>
          <a:bodyPr/>
          <a:lstStyle/>
          <a:p>
            <a:pPr eaLnBrk="1" hangingPunct="1"/>
            <a:endParaRPr lang="en-US" altLang="en-US"/>
          </a:p>
          <a:p>
            <a:pPr eaLnBrk="1" hangingPunct="1"/>
            <a:endParaRPr lang="en-US" altLang="en-US"/>
          </a:p>
          <a:p>
            <a:pPr eaLnBrk="1" hangingPunct="1"/>
            <a:r>
              <a:rPr lang="en-US" altLang="en-US"/>
              <a:t>There are similar tools for all of the quality metrics which SETMA providers track each day. The following is the tool for NQF measures currently tracked and audited by SETMA:</a:t>
            </a:r>
          </a:p>
          <a:p>
            <a:pPr eaLnBrk="1" hangingPunct="1"/>
            <a:endParaRPr lang="en-US" altLang="en-US"/>
          </a:p>
          <a:p>
            <a:pPr eaLnBrk="1" hangingPunct="1"/>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eaLnBrk="1" hangingPunct="1"/>
            <a:r>
              <a:rPr lang="en-US" altLang="en-US"/>
              <a:t>Data Aggregation Incidental to Care National Quality Forum Measures</a:t>
            </a:r>
          </a:p>
        </p:txBody>
      </p:sp>
      <p:pic>
        <p:nvPicPr>
          <p:cNvPr id="614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2150" y="1763713"/>
            <a:ext cx="6097588" cy="45974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eaLnBrk="1" hangingPunct="1"/>
            <a:r>
              <a:rPr lang="en-US" altLang="en-US"/>
              <a:t>Public Reporting of Performance</a:t>
            </a:r>
          </a:p>
        </p:txBody>
      </p:sp>
      <p:sp>
        <p:nvSpPr>
          <p:cNvPr id="62467" name="Content Placeholder 2"/>
          <p:cNvSpPr>
            <a:spLocks noGrp="1"/>
          </p:cNvSpPr>
          <p:nvPr>
            <p:ph idx="1"/>
          </p:nvPr>
        </p:nvSpPr>
        <p:spPr/>
        <p:txBody>
          <a:bodyPr/>
          <a:lstStyle/>
          <a:p>
            <a:r>
              <a:rPr lang="en-US" altLang="en-US"/>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endParaRPr lang="en-US" altLang="en-US"/>
          </a:p>
          <a:p>
            <a:r>
              <a:rPr lang="en-US" altLang="en-US"/>
              <a:t>To help overcome this “treatment inertia,” SETMA publishes all of our provider auditing (both the good and the bad) as a means to increase the level of discomfort in the healthcare provider and encourage performance improvement.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eaLnBrk="1" hangingPunct="1"/>
            <a:r>
              <a:rPr lang="en-US" altLang="en-US"/>
              <a:t>Public Reporting of Performance</a:t>
            </a:r>
          </a:p>
        </p:txBody>
      </p:sp>
      <p:sp>
        <p:nvSpPr>
          <p:cNvPr id="4" name="Content Placeholder 3"/>
          <p:cNvSpPr>
            <a:spLocks noGrp="1"/>
          </p:cNvSpPr>
          <p:nvPr>
            <p:ph idx="1"/>
          </p:nvPr>
        </p:nvSpPr>
        <p:spPr/>
        <p:txBody>
          <a:bodyPr/>
          <a:lstStyle/>
          <a:p>
            <a:pPr marL="0" indent="0" algn="ctr" eaLnBrk="1" hangingPunct="1">
              <a:buFontTx/>
              <a:buNone/>
              <a:defRPr/>
            </a:pPr>
            <a:endParaRPr lang="en-US" b="1" i="1" dirty="0"/>
          </a:p>
          <a:p>
            <a:pPr marL="0" indent="0" algn="ctr" eaLnBrk="1" hangingPunct="1">
              <a:buFontTx/>
              <a:buNone/>
              <a:defRPr/>
            </a:pPr>
            <a:endParaRPr lang="en-US" b="1" i="1" dirty="0"/>
          </a:p>
          <a:p>
            <a:pPr marL="0" indent="0" algn="ctr" eaLnBrk="1" hangingPunct="1">
              <a:buFontTx/>
              <a:buNone/>
              <a:defRPr/>
            </a:pPr>
            <a:r>
              <a:rPr lang="en-US" sz="3200" b="1" i="1" dirty="0"/>
              <a:t>Once you “open your books on performance” to public scrutiny; the only  place  you have in which to hide is excellence!</a:t>
            </a:r>
            <a:endParaRPr lang="en-US" sz="3200" dirty="0"/>
          </a:p>
          <a:p>
            <a:pPr eaLnBrk="1" hangingPunct="1">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en-US" altLang="en-US"/>
              <a:t>Transformation Requires Truthfulness</a:t>
            </a:r>
          </a:p>
        </p:txBody>
      </p:sp>
      <p:sp>
        <p:nvSpPr>
          <p:cNvPr id="3" name="Content Placeholder 2"/>
          <p:cNvSpPr>
            <a:spLocks noGrp="1"/>
          </p:cNvSpPr>
          <p:nvPr>
            <p:ph idx="1"/>
          </p:nvPr>
        </p:nvSpPr>
        <p:spPr>
          <a:xfrm>
            <a:off x="1235075" y="1752600"/>
            <a:ext cx="7551738" cy="4787900"/>
          </a:xfrm>
        </p:spPr>
        <p:txBody>
          <a:bodyPr/>
          <a:lstStyle/>
          <a:p>
            <a:pPr eaLnBrk="1" fontAlgn="auto" hangingPunct="1">
              <a:buFontTx/>
              <a:buNone/>
              <a:defRPr/>
            </a:pPr>
            <a:r>
              <a:rPr lang="en-US" sz="2800" b="1" dirty="0"/>
              <a:t>Those with “personal mastery”</a:t>
            </a:r>
          </a:p>
          <a:p>
            <a:pPr eaLnBrk="1" fontAlgn="auto" hangingPunct="1">
              <a:buFontTx/>
              <a:buNone/>
              <a:defRPr/>
            </a:pPr>
            <a:endParaRPr lang="en-US" sz="2800" dirty="0"/>
          </a:p>
          <a:p>
            <a:pPr marL="914400" indent="-342900" eaLnBrk="1" fontAlgn="auto" hangingPunct="1">
              <a:defRPr/>
            </a:pPr>
            <a:r>
              <a:rPr lang="en-US" sz="2800" dirty="0"/>
              <a:t>Live in a continual learning mode.</a:t>
            </a:r>
          </a:p>
          <a:p>
            <a:pPr marL="914400" indent="-342900" eaLnBrk="1" fontAlgn="auto" hangingPunct="1">
              <a:defRPr/>
            </a:pPr>
            <a:r>
              <a:rPr lang="en-US" sz="2800" dirty="0"/>
              <a:t>They never ARRIVE!</a:t>
            </a:r>
          </a:p>
          <a:p>
            <a:pPr marL="914400" indent="-342900" eaLnBrk="1" fontAlgn="auto" hangingPunct="1">
              <a:defRPr/>
            </a:pPr>
            <a:r>
              <a:rPr lang="en-US" sz="2800" dirty="0"/>
              <a:t>They are acutely aware of their ignorance, their incompetence, their growth areas.</a:t>
            </a:r>
          </a:p>
          <a:p>
            <a:pPr marL="914400" indent="-342900" eaLnBrk="1" fontAlgn="auto" hangingPunct="1">
              <a:defRPr/>
            </a:pPr>
            <a:r>
              <a:rPr lang="en-US" sz="2800" dirty="0"/>
              <a:t>And they are deeply self-confident! </a:t>
            </a:r>
          </a:p>
          <a:p>
            <a:pPr eaLnBrk="1" fontAlgn="auto" hangingPunct="1">
              <a:defRPr/>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altLang="en-US"/>
              <a:t>Engaging The Patient In Their Care</a:t>
            </a:r>
          </a:p>
        </p:txBody>
      </p:sp>
      <p:sp>
        <p:nvSpPr>
          <p:cNvPr id="64515" name="Content Placeholder 3"/>
          <p:cNvSpPr>
            <a:spLocks noGrp="1"/>
          </p:cNvSpPr>
          <p:nvPr>
            <p:ph idx="1"/>
          </p:nvPr>
        </p:nvSpPr>
        <p:spPr/>
        <p:txBody>
          <a:bodyPr/>
          <a:lstStyle/>
          <a:p>
            <a:r>
              <a:rPr lang="en-US" altLang="en-US" sz="2800"/>
              <a:t>While we use public reporting to induce change in the care given by our providers, we also take steps to engage the patient and avoid “patient inertia.”</a:t>
            </a:r>
          </a:p>
          <a:p>
            <a:endParaRPr lang="en-US" altLang="en-US" sz="2800"/>
          </a:p>
          <a:p>
            <a:r>
              <a:rPr lang="en-US" altLang="en-US" sz="2800"/>
              <a:t>We challenge the patient by giving them information needed to change and the knowledge that making a change will make a difference.</a:t>
            </a:r>
          </a:p>
          <a:p>
            <a:pPr eaLnBrk="1" hangingPunct="1"/>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ctr" eaLnBrk="1" hangingPunct="1"/>
            <a:r>
              <a:rPr lang="en-US" altLang="en-US"/>
              <a:t>Engaging The Patient In Their Care</a:t>
            </a:r>
          </a:p>
        </p:txBody>
      </p:sp>
      <p:pic>
        <p:nvPicPr>
          <p:cNvPr id="655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6775" y="1447800"/>
            <a:ext cx="5748338" cy="4956175"/>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eaLnBrk="1" hangingPunct="1"/>
            <a:r>
              <a:rPr lang="en-US" altLang="en-US"/>
              <a:t>Engaging The Patient In Their Care</a:t>
            </a:r>
          </a:p>
        </p:txBody>
      </p:sp>
      <p:pic>
        <p:nvPicPr>
          <p:cNvPr id="665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5088" y="1828800"/>
            <a:ext cx="7351712" cy="42672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gn="ctr" eaLnBrk="1" hangingPunct="1"/>
            <a:r>
              <a:rPr lang="en-US" altLang="en-US"/>
              <a:t>Activating and Engaging </a:t>
            </a:r>
            <a:br>
              <a:rPr lang="en-US" altLang="en-US"/>
            </a:br>
            <a:r>
              <a:rPr lang="en-US" altLang="en-US"/>
              <a:t>The Patient In Their Care</a:t>
            </a:r>
          </a:p>
        </p:txBody>
      </p:sp>
      <p:pic>
        <p:nvPicPr>
          <p:cNvPr id="675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9325" y="1447800"/>
            <a:ext cx="5583238" cy="49561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ltLang="en-US"/>
              <a:t>Knowing Limitations</a:t>
            </a:r>
          </a:p>
        </p:txBody>
      </p:sp>
      <p:sp>
        <p:nvSpPr>
          <p:cNvPr id="10243" name="Content Placeholder 2"/>
          <p:cNvSpPr>
            <a:spLocks noGrp="1"/>
          </p:cNvSpPr>
          <p:nvPr>
            <p:ph idx="1"/>
          </p:nvPr>
        </p:nvSpPr>
        <p:spPr/>
        <p:txBody>
          <a:bodyPr/>
          <a:lstStyle/>
          <a:p>
            <a:endParaRPr lang="en-US" altLang="en-US"/>
          </a:p>
          <a:p>
            <a:r>
              <a:rPr lang="en-US" altLang="en-US" sz="2800"/>
              <a:t>The safest person is not the one who knows everything, which is impossible, but the safest person is the one who knows what she/he does not know.</a:t>
            </a:r>
          </a:p>
          <a:p>
            <a:endParaRPr lang="en-US" altLang="en-US" sz="2800"/>
          </a:p>
          <a:p>
            <a:r>
              <a:rPr lang="en-US" altLang="en-US" sz="2800"/>
              <a:t>You will never be held accountable for what you don’t know; you will be held account-able for what you don’t know that you don’t know.</a:t>
            </a:r>
          </a:p>
          <a:p>
            <a:pPr>
              <a:buFontTx/>
              <a:buNone/>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altLang="en-US"/>
              <a:t>Healthcare Transformation</a:t>
            </a:r>
          </a:p>
        </p:txBody>
      </p:sp>
      <p:sp>
        <p:nvSpPr>
          <p:cNvPr id="11267" name="Content Placeholder 2"/>
          <p:cNvSpPr>
            <a:spLocks noGrp="1"/>
          </p:cNvSpPr>
          <p:nvPr>
            <p:ph idx="1"/>
          </p:nvPr>
        </p:nvSpPr>
        <p:spPr>
          <a:xfrm>
            <a:off x="1235075" y="1752600"/>
            <a:ext cx="7551738" cy="4787900"/>
          </a:xfrm>
        </p:spPr>
        <p:txBody>
          <a:bodyPr/>
          <a:lstStyle/>
          <a:p>
            <a:pPr eaLnBrk="1" hangingPunct="1"/>
            <a:r>
              <a:rPr lang="en-US" altLang="en-US"/>
              <a:t>Healthcare transformation, which will produce continuous performance improvement, results from internalized ideals,  which create vision and passion, both of which produce and sustain “creative tension” and “generative thinking.”  </a:t>
            </a:r>
          </a:p>
          <a:p>
            <a:pPr eaLnBrk="1" hangingPunct="1"/>
            <a:endParaRPr lang="en-US" altLang="en-US"/>
          </a:p>
          <a:p>
            <a:pPr eaLnBrk="1" hangingPunct="1"/>
            <a:r>
              <a:rPr lang="en-US" altLang="en-US"/>
              <a:t>Transformation is not the result of pressure and it is not frustrated by obstacles.  In fact, the more difficult a problem is, the more power is created by the process of transformation in order to overcome the problem.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altLang="en-US"/>
              <a:t>Analytics and Transformation</a:t>
            </a:r>
          </a:p>
        </p:txBody>
      </p:sp>
      <p:sp>
        <p:nvSpPr>
          <p:cNvPr id="12291" name="Content Placeholder 2"/>
          <p:cNvSpPr>
            <a:spLocks noGrp="1"/>
          </p:cNvSpPr>
          <p:nvPr>
            <p:ph idx="1"/>
          </p:nvPr>
        </p:nvSpPr>
        <p:spPr/>
        <p:txBody>
          <a:bodyPr/>
          <a:lstStyle/>
          <a:p>
            <a:r>
              <a:rPr lang="en-US" altLang="en-US" sz="2800"/>
              <a:t>The greatest frustration to transformation is the unwillingness or the inability to face current reality.  Often, the first time healthcare provides see audits of their performance, they say, “That can’t be right!” </a:t>
            </a:r>
          </a:p>
          <a:p>
            <a:endParaRPr lang="en-US" altLang="en-US" sz="1200"/>
          </a:p>
          <a:p>
            <a:r>
              <a:rPr lang="en-US" altLang="en-US" sz="2800"/>
              <a:t>Through analytics – tracking data, auditing performance, statistical analysis of results – we learn the truth.  For that truth to impact our performance, we must believe it.</a:t>
            </a:r>
          </a:p>
        </p:txBody>
      </p:sp>
    </p:spTree>
  </p:cSld>
  <p:clrMapOvr>
    <a:masterClrMapping/>
  </p:clrMapOvr>
</p:sld>
</file>

<file path=ppt/theme/theme1.xml><?xml version="1.0" encoding="utf-8"?>
<a:theme xmlns:a="http://schemas.openxmlformats.org/drawingml/2006/main" name="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DNA structure design template</Template>
  <TotalTime>1849</TotalTime>
  <Words>2966</Words>
  <Application>Microsoft Office PowerPoint</Application>
  <PresentationFormat>On-screen Show (4:3)</PresentationFormat>
  <Paragraphs>266</Paragraphs>
  <Slides>63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63</vt:i4>
      </vt:variant>
    </vt:vector>
  </HeadingPairs>
  <TitlesOfParts>
    <vt:vector size="65" baseType="lpstr">
      <vt:lpstr>Arial</vt:lpstr>
      <vt:lpstr>DNA structure design template</vt:lpstr>
      <vt:lpstr> The Importance of Data Analytics  in Physician Practice   Maine Health Transitions of Care Symposium May 22, 2014 </vt:lpstr>
      <vt:lpstr>The Nature of Knowledge</vt:lpstr>
      <vt:lpstr>Knowledge Can Transform</vt:lpstr>
      <vt:lpstr>Transformation Distinguishes Two Groups</vt:lpstr>
      <vt:lpstr>Analytics Transform Knowledge </vt:lpstr>
      <vt:lpstr>Transformation Requires Truthfulness</vt:lpstr>
      <vt:lpstr>Knowing Limitations</vt:lpstr>
      <vt:lpstr>Healthcare Transformation</vt:lpstr>
      <vt:lpstr>Analytics and Transformation</vt:lpstr>
      <vt:lpstr>Analytics and Transformation</vt:lpstr>
      <vt:lpstr>Technology Alone Is Not The Answer</vt:lpstr>
      <vt:lpstr>Continuous Performance Improvement</vt:lpstr>
      <vt:lpstr>Continuous Performance Improvement</vt:lpstr>
      <vt:lpstr>Public-Reporting: Assumptions</vt:lpstr>
      <vt:lpstr>Public-Reporting: Assumptions</vt:lpstr>
      <vt:lpstr>Public-Reporting: Assumptions</vt:lpstr>
      <vt:lpstr>Public-Reporting: Assumptions</vt:lpstr>
      <vt:lpstr>SETMA’s Lipid Audit</vt:lpstr>
      <vt:lpstr>Public-Reporting: Assumptions</vt:lpstr>
      <vt:lpstr>HEDIS</vt:lpstr>
      <vt:lpstr>Public-Reporting: Assumptions</vt:lpstr>
      <vt:lpstr>PCPI Diabetes</vt:lpstr>
      <vt:lpstr>Public-Reporting:  Assumptions</vt:lpstr>
      <vt:lpstr>Clusters and Galaxies</vt:lpstr>
      <vt:lpstr>Clusters</vt:lpstr>
      <vt:lpstr>Galaxies</vt:lpstr>
      <vt:lpstr>Statistical Analysis</vt:lpstr>
      <vt:lpstr>Statistical Analysis</vt:lpstr>
      <vt:lpstr>Mean Versus Standard Deviation</vt:lpstr>
      <vt:lpstr>Mean Versus Standard Deviation</vt:lpstr>
      <vt:lpstr>Mean Versus Standard Deviation</vt:lpstr>
      <vt:lpstr>Mode</vt:lpstr>
      <vt:lpstr>Diabetes Care Improvements</vt:lpstr>
      <vt:lpstr>Diabetes Audit - Trending</vt:lpstr>
      <vt:lpstr>The Value of Trending</vt:lpstr>
      <vt:lpstr>The Value of Trending</vt:lpstr>
      <vt:lpstr>Ethnic Disparities</vt:lpstr>
      <vt:lpstr>Ethnic Disparities</vt:lpstr>
      <vt:lpstr>Diabetes Audit - Ethnicity</vt:lpstr>
      <vt:lpstr>Diabetes Care Improvements</vt:lpstr>
      <vt:lpstr>Diabetes Audit – Financial Class</vt:lpstr>
      <vt:lpstr>Auditing Data</vt:lpstr>
      <vt:lpstr>Auditing Data</vt:lpstr>
      <vt:lpstr>Recognizing Patterns</vt:lpstr>
      <vt:lpstr>Recognizing Patterns</vt:lpstr>
      <vt:lpstr>Recognizing Patterns</vt:lpstr>
      <vt:lpstr>Recognizing Patterns</vt:lpstr>
      <vt:lpstr>Predictive Modeling</vt:lpstr>
      <vt:lpstr>Hospital Readmissions</vt:lpstr>
      <vt:lpstr>Hospital Readmissions</vt:lpstr>
      <vt:lpstr>Predictive Modeling</vt:lpstr>
      <vt:lpstr>The Four Domains of Health’s Future</vt:lpstr>
      <vt:lpstr>The SETMA Model of Care</vt:lpstr>
      <vt:lpstr>The Key to The SETMA Model of Care</vt:lpstr>
      <vt:lpstr>Data Aggregation Incidental to Care Pre-Visit/Preventive Screening</vt:lpstr>
      <vt:lpstr>Data Aggregation Incidental to Care National Quality Forum Measures</vt:lpstr>
      <vt:lpstr>Data Aggregation Incidental to Care National Quality Forum Measures</vt:lpstr>
      <vt:lpstr>Public Reporting of Performance</vt:lpstr>
      <vt:lpstr>Public Reporting of Performance</vt:lpstr>
      <vt:lpstr>Engaging The Patient In Their Care</vt:lpstr>
      <vt:lpstr>Engaging The Patient In Their Care</vt:lpstr>
      <vt:lpstr>Engaging The Patient In Their Care</vt:lpstr>
      <vt:lpstr>Activating and Engaging  The Patient In Their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Analytics In Healthcare</dc:title>
  <dc:creator>Jonathan A. Owens</dc:creator>
  <cp:lastModifiedBy>Dale R. Fontenot</cp:lastModifiedBy>
  <cp:revision>142</cp:revision>
  <dcterms:created xsi:type="dcterms:W3CDTF">2012-03-06T15:16:21Z</dcterms:created>
  <dcterms:modified xsi:type="dcterms:W3CDTF">2020-08-23T21:26:11Z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TC102862081033</vt:lpwstr>
  </property>
</Properties>
</file>