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708" r:id="rId1"/>
  </p:sldMasterIdLst>
  <p:notesMasterIdLst>
    <p:notesMasterId r:id="rId66"/>
  </p:notesMasterIdLst>
  <p:handoutMasterIdLst>
    <p:handoutMasterId r:id="rId67"/>
  </p:handoutMasterIdLst>
  <p:sldIdLst>
    <p:sldId id="604" r:id="rId2"/>
    <p:sldId id="609" r:id="rId3"/>
    <p:sldId id="605" r:id="rId4"/>
    <p:sldId id="606" r:id="rId5"/>
    <p:sldId id="608" r:id="rId6"/>
    <p:sldId id="607" r:id="rId7"/>
    <p:sldId id="601" r:id="rId8"/>
    <p:sldId id="611" r:id="rId9"/>
    <p:sldId id="610" r:id="rId10"/>
    <p:sldId id="612" r:id="rId11"/>
    <p:sldId id="614" r:id="rId12"/>
    <p:sldId id="615" r:id="rId13"/>
    <p:sldId id="616" r:id="rId14"/>
    <p:sldId id="618" r:id="rId15"/>
    <p:sldId id="613" r:id="rId16"/>
    <p:sldId id="617" r:id="rId17"/>
    <p:sldId id="619" r:id="rId18"/>
    <p:sldId id="620" r:id="rId19"/>
    <p:sldId id="621" r:id="rId20"/>
    <p:sldId id="622" r:id="rId21"/>
    <p:sldId id="623" r:id="rId22"/>
    <p:sldId id="624" r:id="rId23"/>
    <p:sldId id="625" r:id="rId24"/>
    <p:sldId id="626" r:id="rId25"/>
    <p:sldId id="627" r:id="rId26"/>
    <p:sldId id="628" r:id="rId27"/>
    <p:sldId id="629" r:id="rId28"/>
    <p:sldId id="630" r:id="rId29"/>
    <p:sldId id="631" r:id="rId30"/>
    <p:sldId id="632" r:id="rId31"/>
    <p:sldId id="633" r:id="rId32"/>
    <p:sldId id="634" r:id="rId33"/>
    <p:sldId id="635" r:id="rId34"/>
    <p:sldId id="636" r:id="rId35"/>
    <p:sldId id="637" r:id="rId36"/>
    <p:sldId id="638" r:id="rId37"/>
    <p:sldId id="639" r:id="rId38"/>
    <p:sldId id="640" r:id="rId39"/>
    <p:sldId id="641" r:id="rId40"/>
    <p:sldId id="642" r:id="rId41"/>
    <p:sldId id="643" r:id="rId42"/>
    <p:sldId id="644" r:id="rId43"/>
    <p:sldId id="645" r:id="rId44"/>
    <p:sldId id="646" r:id="rId45"/>
    <p:sldId id="647" r:id="rId46"/>
    <p:sldId id="648" r:id="rId47"/>
    <p:sldId id="650" r:id="rId48"/>
    <p:sldId id="651" r:id="rId49"/>
    <p:sldId id="652" r:id="rId50"/>
    <p:sldId id="653" r:id="rId51"/>
    <p:sldId id="654" r:id="rId52"/>
    <p:sldId id="655" r:id="rId53"/>
    <p:sldId id="656" r:id="rId54"/>
    <p:sldId id="657" r:id="rId55"/>
    <p:sldId id="658" r:id="rId56"/>
    <p:sldId id="659" r:id="rId57"/>
    <p:sldId id="660" r:id="rId58"/>
    <p:sldId id="661" r:id="rId59"/>
    <p:sldId id="662" r:id="rId60"/>
    <p:sldId id="663" r:id="rId61"/>
    <p:sldId id="664" r:id="rId62"/>
    <p:sldId id="665" r:id="rId63"/>
    <p:sldId id="666" r:id="rId64"/>
    <p:sldId id="667" r:id="rId6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23">
          <p15:clr>
            <a:srgbClr val="A4A3A4"/>
          </p15:clr>
        </p15:guide>
        <p15:guide id="3" orient="horz" pos="99">
          <p15:clr>
            <a:srgbClr val="A4A3A4"/>
          </p15:clr>
        </p15:guide>
        <p15:guide id="4" pos="2880">
          <p15:clr>
            <a:srgbClr val="A4A3A4"/>
          </p15:clr>
        </p15:guide>
        <p15:guide id="5" pos="274">
          <p15:clr>
            <a:srgbClr val="A4A3A4"/>
          </p15:clr>
        </p15:guide>
        <p15:guide id="6" pos="5630">
          <p15:clr>
            <a:srgbClr val="A4A3A4"/>
          </p15:clr>
        </p15:guide>
        <p15:guide id="7" pos="586">
          <p15:clr>
            <a:srgbClr val="A4A3A4"/>
          </p15:clr>
        </p15:guide>
        <p15:guide id="8" pos="31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E8E8E8"/>
    <a:srgbClr val="336699"/>
    <a:srgbClr val="131E57"/>
    <a:srgbClr val="6699FF"/>
    <a:srgbClr val="9999FF"/>
    <a:srgbClr val="B2B2B2"/>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87886" autoAdjust="0"/>
  </p:normalViewPr>
  <p:slideViewPr>
    <p:cSldViewPr snapToGrid="0" snapToObjects="1">
      <p:cViewPr varScale="1">
        <p:scale>
          <a:sx n="86" d="100"/>
          <a:sy n="86" d="100"/>
        </p:scale>
        <p:origin x="1272" y="58"/>
      </p:cViewPr>
      <p:guideLst>
        <p:guide orient="horz" pos="2160"/>
        <p:guide orient="horz" pos="623"/>
        <p:guide orient="horz" pos="99"/>
        <p:guide pos="2880"/>
        <p:guide pos="274"/>
        <p:guide pos="5630"/>
        <p:guide pos="586"/>
        <p:guide pos="31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038475" cy="466725"/>
          </a:xfrm>
          <a:prstGeom prst="rect">
            <a:avLst/>
          </a:prstGeom>
          <a:noFill/>
          <a:ln w="9525">
            <a:noFill/>
            <a:miter lim="800000"/>
            <a:headEnd/>
            <a:tailEnd/>
          </a:ln>
          <a:effectLst/>
        </p:spPr>
        <p:txBody>
          <a:bodyPr vert="horz" wrap="none" lIns="92738" tIns="46369" rIns="92738" bIns="46369" numCol="1" anchor="ctr" anchorCtr="0" compatLnSpc="1">
            <a:prstTxWarp prst="textNoShape">
              <a:avLst/>
            </a:prstTxWarp>
          </a:bodyPr>
          <a:lstStyle>
            <a:lvl1pPr defTabSz="927100" eaLnBrk="0" hangingPunct="0">
              <a:buClrTx/>
              <a:buFontTx/>
              <a:buNone/>
              <a:defRPr sz="1200">
                <a:solidFill>
                  <a:schemeClr val="tx1"/>
                </a:solidFill>
                <a:latin typeface="Times New Roman" pitchFamily="16" charset="0"/>
              </a:defRPr>
            </a:lvl1pPr>
          </a:lstStyle>
          <a:p>
            <a:pPr>
              <a:defRPr/>
            </a:pPr>
            <a:endParaRPr lang="en-US" dirty="0"/>
          </a:p>
        </p:txBody>
      </p:sp>
      <p:sp>
        <p:nvSpPr>
          <p:cNvPr id="89091" name="Rectangle 3"/>
          <p:cNvSpPr>
            <a:spLocks noGrp="1" noChangeArrowheads="1"/>
          </p:cNvSpPr>
          <p:nvPr>
            <p:ph type="dt" sz="quarter" idx="1"/>
          </p:nvPr>
        </p:nvSpPr>
        <p:spPr bwMode="auto">
          <a:xfrm>
            <a:off x="3971925" y="0"/>
            <a:ext cx="3038475" cy="466725"/>
          </a:xfrm>
          <a:prstGeom prst="rect">
            <a:avLst/>
          </a:prstGeom>
          <a:noFill/>
          <a:ln w="9525">
            <a:noFill/>
            <a:miter lim="800000"/>
            <a:headEnd/>
            <a:tailEnd/>
          </a:ln>
          <a:effectLst/>
        </p:spPr>
        <p:txBody>
          <a:bodyPr vert="horz" wrap="none" lIns="92738" tIns="46369" rIns="92738" bIns="46369" numCol="1" anchor="ctr" anchorCtr="0" compatLnSpc="1">
            <a:prstTxWarp prst="textNoShape">
              <a:avLst/>
            </a:prstTxWarp>
          </a:bodyPr>
          <a:lstStyle>
            <a:lvl1pPr algn="r" defTabSz="927100" eaLnBrk="0" hangingPunct="0">
              <a:buClrTx/>
              <a:buFontTx/>
              <a:buNone/>
              <a:defRPr sz="1200">
                <a:solidFill>
                  <a:schemeClr val="tx1"/>
                </a:solidFill>
                <a:latin typeface="Times New Roman" pitchFamily="16" charset="0"/>
              </a:defRPr>
            </a:lvl1pPr>
          </a:lstStyle>
          <a:p>
            <a:pPr>
              <a:defRPr/>
            </a:pPr>
            <a:endParaRPr lang="en-US" dirty="0"/>
          </a:p>
        </p:txBody>
      </p:sp>
      <p:sp>
        <p:nvSpPr>
          <p:cNvPr id="89092" name="Rectangle 4"/>
          <p:cNvSpPr>
            <a:spLocks noGrp="1" noChangeArrowheads="1"/>
          </p:cNvSpPr>
          <p:nvPr>
            <p:ph type="ftr" sz="quarter" idx="2"/>
          </p:nvPr>
        </p:nvSpPr>
        <p:spPr bwMode="auto">
          <a:xfrm>
            <a:off x="0" y="8829675"/>
            <a:ext cx="3038475" cy="466725"/>
          </a:xfrm>
          <a:prstGeom prst="rect">
            <a:avLst/>
          </a:prstGeom>
          <a:noFill/>
          <a:ln w="9525">
            <a:noFill/>
            <a:miter lim="800000"/>
            <a:headEnd/>
            <a:tailEnd/>
          </a:ln>
          <a:effectLst/>
        </p:spPr>
        <p:txBody>
          <a:bodyPr vert="horz" wrap="none" lIns="92738" tIns="46369" rIns="92738" bIns="46369" numCol="1" anchor="b" anchorCtr="0" compatLnSpc="1">
            <a:prstTxWarp prst="textNoShape">
              <a:avLst/>
            </a:prstTxWarp>
          </a:bodyPr>
          <a:lstStyle>
            <a:lvl1pPr defTabSz="927100" eaLnBrk="0" hangingPunct="0">
              <a:buClrTx/>
              <a:buFontTx/>
              <a:buNone/>
              <a:defRPr sz="1200">
                <a:solidFill>
                  <a:schemeClr val="tx1"/>
                </a:solidFill>
                <a:latin typeface="Times New Roman" pitchFamily="16" charset="0"/>
              </a:defRPr>
            </a:lvl1pPr>
          </a:lstStyle>
          <a:p>
            <a:pPr>
              <a:defRPr/>
            </a:pPr>
            <a:endParaRPr lang="en-US" dirty="0"/>
          </a:p>
        </p:txBody>
      </p:sp>
      <p:sp>
        <p:nvSpPr>
          <p:cNvPr id="89093" name="Rectangle 5"/>
          <p:cNvSpPr>
            <a:spLocks noGrp="1" noChangeArrowheads="1"/>
          </p:cNvSpPr>
          <p:nvPr>
            <p:ph type="sldNum" sz="quarter" idx="3"/>
          </p:nvPr>
        </p:nvSpPr>
        <p:spPr bwMode="auto">
          <a:xfrm>
            <a:off x="3971925" y="8829675"/>
            <a:ext cx="3038475" cy="466725"/>
          </a:xfrm>
          <a:prstGeom prst="rect">
            <a:avLst/>
          </a:prstGeom>
          <a:noFill/>
          <a:ln w="9525">
            <a:noFill/>
            <a:miter lim="800000"/>
            <a:headEnd/>
            <a:tailEnd/>
          </a:ln>
          <a:effectLst/>
        </p:spPr>
        <p:txBody>
          <a:bodyPr vert="horz" wrap="none" lIns="92738" tIns="46369" rIns="92738" bIns="46369" numCol="1" anchor="b" anchorCtr="0" compatLnSpc="1">
            <a:prstTxWarp prst="textNoShape">
              <a:avLst/>
            </a:prstTxWarp>
          </a:bodyPr>
          <a:lstStyle>
            <a:lvl1pPr algn="r" defTabSz="927100" eaLnBrk="0" hangingPunct="0">
              <a:buClrTx/>
              <a:buFontTx/>
              <a:buNone/>
              <a:defRPr sz="1200">
                <a:solidFill>
                  <a:schemeClr val="tx1"/>
                </a:solidFill>
                <a:latin typeface="Times New Roman" pitchFamily="16" charset="0"/>
              </a:defRPr>
            </a:lvl1pPr>
          </a:lstStyle>
          <a:p>
            <a:pPr>
              <a:defRPr/>
            </a:pPr>
            <a:fld id="{01654A70-D3DF-4237-8220-59E012FD205D}" type="slidenum">
              <a:rPr lang="en-US"/>
              <a:pPr>
                <a:defRPr/>
              </a:pPr>
              <a:t>‹#›</a:t>
            </a:fld>
            <a:endParaRPr lang="en-US" dirty="0"/>
          </a:p>
        </p:txBody>
      </p:sp>
    </p:spTree>
    <p:extLst>
      <p:ext uri="{BB962C8B-B14F-4D97-AF65-F5344CB8AC3E}">
        <p14:creationId xmlns:p14="http://schemas.microsoft.com/office/powerpoint/2010/main" val="357712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475" cy="466725"/>
          </a:xfrm>
          <a:prstGeom prst="rect">
            <a:avLst/>
          </a:prstGeom>
          <a:noFill/>
          <a:ln w="9525">
            <a:noFill/>
            <a:miter lim="800000"/>
            <a:headEnd/>
            <a:tailEnd/>
          </a:ln>
          <a:effectLst/>
        </p:spPr>
        <p:txBody>
          <a:bodyPr vert="horz" wrap="none" lIns="92738" tIns="46369" rIns="92738" bIns="46369" numCol="1" anchor="ctr" anchorCtr="0" compatLnSpc="1">
            <a:prstTxWarp prst="textNoShape">
              <a:avLst/>
            </a:prstTxWarp>
          </a:bodyPr>
          <a:lstStyle>
            <a:lvl1pPr defTabSz="927100" eaLnBrk="0" hangingPunct="0">
              <a:buClrTx/>
              <a:buFontTx/>
              <a:buNone/>
              <a:defRPr sz="1200">
                <a:solidFill>
                  <a:schemeClr val="tx1"/>
                </a:solidFill>
                <a:latin typeface="Times New Roman" pitchFamily="16" charset="0"/>
              </a:defRPr>
            </a:lvl1pPr>
          </a:lstStyle>
          <a:p>
            <a:pPr>
              <a:defRPr/>
            </a:pPr>
            <a:endParaRPr lang="en-US" dirty="0"/>
          </a:p>
        </p:txBody>
      </p:sp>
      <p:sp>
        <p:nvSpPr>
          <p:cNvPr id="24579" name="Rectangle 3"/>
          <p:cNvSpPr>
            <a:spLocks noGrp="1" noChangeArrowheads="1"/>
          </p:cNvSpPr>
          <p:nvPr>
            <p:ph type="dt" idx="1"/>
          </p:nvPr>
        </p:nvSpPr>
        <p:spPr bwMode="auto">
          <a:xfrm>
            <a:off x="3971925" y="0"/>
            <a:ext cx="3038475" cy="466725"/>
          </a:xfrm>
          <a:prstGeom prst="rect">
            <a:avLst/>
          </a:prstGeom>
          <a:noFill/>
          <a:ln w="9525">
            <a:noFill/>
            <a:miter lim="800000"/>
            <a:headEnd/>
            <a:tailEnd/>
          </a:ln>
          <a:effectLst/>
        </p:spPr>
        <p:txBody>
          <a:bodyPr vert="horz" wrap="none" lIns="92738" tIns="46369" rIns="92738" bIns="46369" numCol="1" anchor="ctr" anchorCtr="0" compatLnSpc="1">
            <a:prstTxWarp prst="textNoShape">
              <a:avLst/>
            </a:prstTxWarp>
          </a:bodyPr>
          <a:lstStyle>
            <a:lvl1pPr algn="r" defTabSz="927100" eaLnBrk="0" hangingPunct="0">
              <a:buClrTx/>
              <a:buFontTx/>
              <a:buNone/>
              <a:defRPr sz="1200">
                <a:solidFill>
                  <a:schemeClr val="tx1"/>
                </a:solidFill>
                <a:latin typeface="Times New Roman" pitchFamily="16" charset="0"/>
              </a:defRPr>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82688" y="696913"/>
            <a:ext cx="4646612" cy="348456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738" tIns="46369" rIns="92738" bIns="46369"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29675"/>
            <a:ext cx="3038475" cy="466725"/>
          </a:xfrm>
          <a:prstGeom prst="rect">
            <a:avLst/>
          </a:prstGeom>
          <a:noFill/>
          <a:ln w="9525">
            <a:noFill/>
            <a:miter lim="800000"/>
            <a:headEnd/>
            <a:tailEnd/>
          </a:ln>
          <a:effectLst/>
        </p:spPr>
        <p:txBody>
          <a:bodyPr vert="horz" wrap="none" lIns="92738" tIns="46369" rIns="92738" bIns="46369" numCol="1" anchor="b" anchorCtr="0" compatLnSpc="1">
            <a:prstTxWarp prst="textNoShape">
              <a:avLst/>
            </a:prstTxWarp>
          </a:bodyPr>
          <a:lstStyle>
            <a:lvl1pPr defTabSz="927100" eaLnBrk="0" hangingPunct="0">
              <a:buClrTx/>
              <a:buFontTx/>
              <a:buNone/>
              <a:defRPr sz="1200">
                <a:solidFill>
                  <a:schemeClr val="tx1"/>
                </a:solidFill>
                <a:latin typeface="Times New Roman" pitchFamily="16" charset="0"/>
              </a:defRPr>
            </a:lvl1pPr>
          </a:lstStyle>
          <a:p>
            <a:pPr>
              <a:defRPr/>
            </a:pPr>
            <a:endParaRPr lang="en-US" dirty="0"/>
          </a:p>
        </p:txBody>
      </p:sp>
      <p:sp>
        <p:nvSpPr>
          <p:cNvPr id="24583" name="Rectangle 7"/>
          <p:cNvSpPr>
            <a:spLocks noGrp="1" noChangeArrowheads="1"/>
          </p:cNvSpPr>
          <p:nvPr>
            <p:ph type="sldNum" sz="quarter" idx="5"/>
          </p:nvPr>
        </p:nvSpPr>
        <p:spPr bwMode="auto">
          <a:xfrm>
            <a:off x="3971925" y="8829675"/>
            <a:ext cx="3038475" cy="466725"/>
          </a:xfrm>
          <a:prstGeom prst="rect">
            <a:avLst/>
          </a:prstGeom>
          <a:noFill/>
          <a:ln w="9525">
            <a:noFill/>
            <a:miter lim="800000"/>
            <a:headEnd/>
            <a:tailEnd/>
          </a:ln>
          <a:effectLst/>
        </p:spPr>
        <p:txBody>
          <a:bodyPr vert="horz" wrap="none" lIns="92738" tIns="46369" rIns="92738" bIns="46369" numCol="1" anchor="b" anchorCtr="0" compatLnSpc="1">
            <a:prstTxWarp prst="textNoShape">
              <a:avLst/>
            </a:prstTxWarp>
          </a:bodyPr>
          <a:lstStyle>
            <a:lvl1pPr algn="r" defTabSz="927100" eaLnBrk="0" hangingPunct="0">
              <a:buClrTx/>
              <a:buFontTx/>
              <a:buNone/>
              <a:defRPr sz="1200">
                <a:solidFill>
                  <a:schemeClr val="tx1"/>
                </a:solidFill>
                <a:latin typeface="Times New Roman" pitchFamily="16" charset="0"/>
              </a:defRPr>
            </a:lvl1pPr>
          </a:lstStyle>
          <a:p>
            <a:pPr>
              <a:defRPr/>
            </a:pPr>
            <a:fld id="{35F4FE4D-D970-41C4-A419-AB92A14E0D4F}" type="slidenum">
              <a:rPr lang="en-US"/>
              <a:pPr>
                <a:defRPr/>
              </a:pPr>
              <a:t>‹#›</a:t>
            </a:fld>
            <a:endParaRPr lang="en-US" dirty="0"/>
          </a:p>
        </p:txBody>
      </p:sp>
    </p:spTree>
    <p:extLst>
      <p:ext uri="{BB962C8B-B14F-4D97-AF65-F5344CB8AC3E}">
        <p14:creationId xmlns:p14="http://schemas.microsoft.com/office/powerpoint/2010/main" val="2158706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6"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6"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6"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6"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
          <a:stretch/>
        </p:blipFill>
        <p:spPr>
          <a:xfrm>
            <a:off x="0" y="0"/>
            <a:ext cx="9144000" cy="6858000"/>
          </a:xfrm>
          <a:prstGeom prst="rect">
            <a:avLst/>
          </a:prstGeom>
        </p:spPr>
      </p:pic>
      <p:sp>
        <p:nvSpPr>
          <p:cNvPr id="200707" name="Rectangle 3"/>
          <p:cNvSpPr>
            <a:spLocks noGrp="1" noChangeArrowheads="1"/>
          </p:cNvSpPr>
          <p:nvPr>
            <p:ph type="ctrTitle" sz="quarter"/>
          </p:nvPr>
        </p:nvSpPr>
        <p:spPr>
          <a:xfrm>
            <a:off x="1058276" y="3246123"/>
            <a:ext cx="7857124" cy="387798"/>
          </a:xfrm>
        </p:spPr>
        <p:txBody>
          <a:bodyPr wrap="square" lIns="0" tIns="0" rIns="0" bIns="0" anchor="b">
            <a:spAutoFit/>
          </a:bodyPr>
          <a:lstStyle>
            <a:lvl1pPr algn="l">
              <a:defRPr sz="2800" b="0">
                <a:solidFill>
                  <a:schemeClr val="accent6">
                    <a:lumMod val="75000"/>
                    <a:lumOff val="25000"/>
                  </a:schemeClr>
                </a:solidFill>
                <a:latin typeface="Arial" panose="020B0604020202020204" pitchFamily="34" charset="0"/>
                <a:cs typeface="Arial" pitchFamily="34" charset="0"/>
              </a:defRPr>
            </a:lvl1pPr>
          </a:lstStyle>
          <a:p>
            <a:r>
              <a:rPr lang="en-US" dirty="0"/>
              <a:t>Click to edit Master title style</a:t>
            </a:r>
          </a:p>
        </p:txBody>
      </p:sp>
      <p:sp>
        <p:nvSpPr>
          <p:cNvPr id="5" name="Rectangle 2"/>
          <p:cNvSpPr txBox="1">
            <a:spLocks noChangeArrowheads="1"/>
          </p:cNvSpPr>
          <p:nvPr userDrawn="1"/>
        </p:nvSpPr>
        <p:spPr>
          <a:xfrm>
            <a:off x="1504950" y="6515506"/>
            <a:ext cx="7200900" cy="123111"/>
          </a:xfrm>
          <a:prstGeom prst="rect">
            <a:avLst/>
          </a:prstGeom>
        </p:spPr>
        <p:txBody>
          <a:bodyPr vert="horz" wrap="square" lIns="0" tIns="0" rIns="0" bIns="0" rtlCol="0">
            <a:spAutoFit/>
          </a:bodyPr>
          <a:lstStyle>
            <a:defPPr>
              <a:defRPr lang="en-US"/>
            </a:defPPr>
            <a:lvl1pPr>
              <a:spcBef>
                <a:spcPts val="300"/>
              </a:spcBef>
              <a:spcAft>
                <a:spcPts val="400"/>
              </a:spcAft>
              <a:buClr>
                <a:schemeClr val="accent5">
                  <a:lumMod val="50000"/>
                </a:schemeClr>
              </a:buClr>
              <a:buFont typeface="Webdings" pitchFamily="18" charset="2"/>
              <a:buNone/>
              <a:tabLst>
                <a:tab pos="1025525" algn="l"/>
              </a:tabLst>
              <a:defRPr sz="1100" b="0" i="0" u="none" strike="noStrike" baseline="0">
                <a:solidFill>
                  <a:schemeClr val="bg1"/>
                </a:solidFill>
                <a:latin typeface="+mj-lt"/>
                <a:cs typeface="Arial" pitchFamily="34" charset="0"/>
              </a:defRPr>
            </a:lvl1pPr>
          </a:lstStyle>
          <a:p>
            <a:pPr algn="r">
              <a:defRPr/>
            </a:pPr>
            <a:r>
              <a:rPr lang="en-US" sz="800" dirty="0">
                <a:solidFill>
                  <a:schemeClr val="bg1">
                    <a:lumMod val="85000"/>
                  </a:schemeClr>
                </a:solidFill>
                <a:latin typeface="Arial" panose="020B0604020202020204" pitchFamily="34" charset="0"/>
                <a:cs typeface="Arial" panose="020B0604020202020204" pitchFamily="34" charset="0"/>
              </a:rPr>
              <a:t>DISCLAIMER: The views and opinions expressed in this presentation are those of the author and do not represent official policy or position of HIMSS</a:t>
            </a:r>
          </a:p>
        </p:txBody>
      </p:sp>
      <p:sp>
        <p:nvSpPr>
          <p:cNvPr id="6" name="Date Placeholder 27"/>
          <p:cNvSpPr>
            <a:spLocks noGrp="1"/>
          </p:cNvSpPr>
          <p:nvPr>
            <p:ph type="dt" sz="half" idx="10"/>
          </p:nvPr>
        </p:nvSpPr>
        <p:spPr>
          <a:xfrm>
            <a:off x="273133" y="6503780"/>
            <a:ext cx="1472540" cy="138499"/>
          </a:xfrm>
          <a:prstGeom prst="rect">
            <a:avLst/>
          </a:prstGeom>
        </p:spPr>
        <p:txBody>
          <a:bodyPr vert="horz" wrap="square" lIns="0" tIns="0" rIns="0" bIns="0" rtlCol="0">
            <a:spAutoFit/>
          </a:bodyPr>
          <a:lstStyle>
            <a:lvl1pPr algn="l">
              <a:defRPr lang="en-US" sz="900" b="0" i="0" u="none" strike="noStrike" baseline="0" smtClean="0">
                <a:solidFill>
                  <a:schemeClr val="bg1"/>
                </a:solidFill>
                <a:latin typeface="Arial" panose="020B0604020202020204" pitchFamily="34" charset="0"/>
                <a:cs typeface="Arial" pitchFamily="34" charset="0"/>
              </a:defRPr>
            </a:lvl1pPr>
          </a:lstStyle>
          <a:p>
            <a:pPr>
              <a:spcBef>
                <a:spcPts val="300"/>
              </a:spcBef>
              <a:spcAft>
                <a:spcPts val="400"/>
              </a:spcAft>
              <a:buClr>
                <a:schemeClr val="accent5">
                  <a:lumMod val="50000"/>
                </a:schemeClr>
              </a:buClr>
              <a:buFont typeface="Webdings" pitchFamily="18" charset="2"/>
              <a:buNone/>
              <a:tabLst>
                <a:tab pos="1025525" algn="l"/>
              </a:tabLst>
            </a:pPr>
            <a:fld id="{26DABA66-13A2-47DA-87D4-BB26F5DE5D56}" type="datetime4">
              <a:rPr lang="en-US" smtClean="0"/>
              <a:pPr>
                <a:spcBef>
                  <a:spcPts val="300"/>
                </a:spcBef>
                <a:spcAft>
                  <a:spcPts val="400"/>
                </a:spcAft>
                <a:buClr>
                  <a:schemeClr val="accent5">
                    <a:lumMod val="50000"/>
                  </a:schemeClr>
                </a:buClr>
                <a:buFont typeface="Webdings" pitchFamily="18" charset="2"/>
                <a:buNone/>
                <a:tabLst>
                  <a:tab pos="1025525" algn="l"/>
                </a:tabLst>
              </a:pPr>
              <a:t>August 23, 2020</a:t>
            </a:fld>
            <a:endParaRPr lang="en-US" dirty="0"/>
          </a:p>
        </p:txBody>
      </p:sp>
      <p:sp>
        <p:nvSpPr>
          <p:cNvPr id="10" name="Rectangle 2"/>
          <p:cNvSpPr>
            <a:spLocks noGrp="1" noChangeArrowheads="1"/>
          </p:cNvSpPr>
          <p:nvPr>
            <p:ph type="subTitle" idx="1"/>
          </p:nvPr>
        </p:nvSpPr>
        <p:spPr>
          <a:xfrm>
            <a:off x="1058277" y="3741465"/>
            <a:ext cx="4814533" cy="276999"/>
          </a:xfrm>
          <a:prstGeom prst="rect">
            <a:avLst/>
          </a:prstGeom>
        </p:spPr>
        <p:txBody>
          <a:bodyPr wrap="square" lIns="0" tIns="0" rIns="0" bIns="0">
            <a:spAutoFit/>
          </a:bodyPr>
          <a:lstStyle>
            <a:lvl1pPr algn="l">
              <a:tabLst>
                <a:tab pos="1025525" algn="l"/>
              </a:tabLst>
              <a:defRPr sz="1800" b="0" i="0">
                <a:solidFill>
                  <a:schemeClr val="tx1">
                    <a:lumMod val="65000"/>
                    <a:lumOff val="35000"/>
                  </a:schemeClr>
                </a:solidFill>
                <a:latin typeface="Arial" panose="020B0604020202020204" pitchFamily="34" charset="0"/>
                <a:cs typeface="Arial" pitchFamily="34" charset="0"/>
              </a:defRPr>
            </a:lvl1pPr>
          </a:lstStyle>
          <a:p>
            <a:r>
              <a:rPr lang="en-US" dirty="0"/>
              <a:t>Click to edit Master subtitle style</a:t>
            </a:r>
          </a:p>
        </p:txBody>
      </p:sp>
      <p:sp>
        <p:nvSpPr>
          <p:cNvPr id="4" name="TextBox 3"/>
          <p:cNvSpPr txBox="1"/>
          <p:nvPr userDrawn="1"/>
        </p:nvSpPr>
        <p:spPr bwMode="auto">
          <a:xfrm>
            <a:off x="4886325" y="1362075"/>
            <a:ext cx="4029075" cy="313932"/>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18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Texas Regional HIMSS Conference</a:t>
            </a:r>
          </a:p>
        </p:txBody>
      </p:sp>
      <p:sp>
        <p:nvSpPr>
          <p:cNvPr id="9" name="TextBox 8"/>
          <p:cNvSpPr txBox="1"/>
          <p:nvPr userDrawn="1"/>
        </p:nvSpPr>
        <p:spPr bwMode="auto">
          <a:xfrm>
            <a:off x="4914900" y="1722727"/>
            <a:ext cx="4029075" cy="221599"/>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1200" b="0" i="0" u="none" strike="noStrike" kern="0" cap="none" spc="10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February 2015 | Austin, TX</a:t>
            </a:r>
          </a:p>
        </p:txBody>
      </p:sp>
      <p:pic>
        <p:nvPicPr>
          <p:cNvPr id="1028" name="Picture 4" descr="C:\Users\mpus58102\AppData\Local\Microsoft\Windows\Temporary Internet Files\Content.Outlook\63CS11PC\HIMSS_ChapterLogo_Texas_Chapter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5686" y="5143874"/>
            <a:ext cx="2214563" cy="117831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userDrawn="1"/>
        </p:nvGrpSpPr>
        <p:grpSpPr>
          <a:xfrm>
            <a:off x="963162" y="645631"/>
            <a:ext cx="3668213" cy="2382580"/>
            <a:chOff x="1459606" y="0"/>
            <a:chExt cx="9144000" cy="6858000"/>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9606" y="0"/>
              <a:ext cx="9144000" cy="6858000"/>
            </a:xfrm>
            <a:prstGeom prst="rect">
              <a:avLst/>
            </a:prstGeom>
          </p:spPr>
        </p:pic>
        <p:sp>
          <p:nvSpPr>
            <p:cNvPr id="15" name="TextBox 14"/>
            <p:cNvSpPr txBox="1"/>
            <p:nvPr/>
          </p:nvSpPr>
          <p:spPr>
            <a:xfrm>
              <a:off x="2403031" y="1242228"/>
              <a:ext cx="7481023" cy="4518097"/>
            </a:xfrm>
            <a:prstGeom prst="rect">
              <a:avLst/>
            </a:prstGeom>
            <a:noFill/>
          </p:spPr>
          <p:txBody>
            <a:bodyPr wrap="square" rtlCol="0">
              <a:spAutoFit/>
            </a:bodyPr>
            <a:lstStyle/>
            <a:p>
              <a:pPr algn="ctr"/>
              <a:r>
                <a:rPr lang="en-US" sz="3200" dirty="0">
                  <a:solidFill>
                    <a:schemeClr val="bg1"/>
                  </a:solidFill>
                  <a:latin typeface="Tempus Sans ITC" panose="04020404030D07020202" pitchFamily="82" charset="0"/>
                </a:rPr>
                <a:t>Keep Healthcare</a:t>
              </a:r>
            </a:p>
            <a:p>
              <a:pPr algn="ctr"/>
              <a:r>
                <a:rPr lang="en-US" sz="3200" strike="sngStrike" dirty="0">
                  <a:solidFill>
                    <a:schemeClr val="bg1"/>
                  </a:solidFill>
                  <a:latin typeface="Tempus Sans ITC" panose="04020404030D07020202" pitchFamily="82" charset="0"/>
                </a:rPr>
                <a:t>Weird</a:t>
              </a:r>
            </a:p>
            <a:p>
              <a:pPr algn="ctr"/>
              <a:r>
                <a:rPr lang="en-US" sz="3200" dirty="0">
                  <a:solidFill>
                    <a:schemeClr val="bg1"/>
                  </a:solidFill>
                  <a:latin typeface="Tempus Sans ITC" panose="04020404030D07020202" pitchFamily="82" charset="0"/>
                </a:rPr>
                <a:t>WIRED</a:t>
              </a:r>
            </a:p>
          </p:txBody>
        </p:sp>
      </p:grpSp>
    </p:spTree>
    <p:extLst>
      <p:ext uri="{BB962C8B-B14F-4D97-AF65-F5344CB8AC3E}">
        <p14:creationId xmlns:p14="http://schemas.microsoft.com/office/powerpoint/2010/main" val="424341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65176" y="1507680"/>
            <a:ext cx="8604504" cy="1867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9194" y="358828"/>
            <a:ext cx="6367826" cy="681302"/>
          </a:xfrm>
        </p:spPr>
        <p:txBody>
          <a:bodyPr/>
          <a:lstStyle/>
          <a:p>
            <a:r>
              <a:rPr lang="en-US"/>
              <a:t>Click to edit Master title style</a:t>
            </a:r>
          </a:p>
        </p:txBody>
      </p:sp>
      <p:sp>
        <p:nvSpPr>
          <p:cNvPr id="16" name="Rectangle 4"/>
          <p:cNvSpPr>
            <a:spLocks noGrp="1" noChangeArrowheads="1"/>
          </p:cNvSpPr>
          <p:nvPr>
            <p:ph type="sldNum" sz="quarter" idx="4"/>
          </p:nvPr>
        </p:nvSpPr>
        <p:spPr bwMode="auto">
          <a:xfrm>
            <a:off x="4160283" y="6496520"/>
            <a:ext cx="822325" cy="107722"/>
          </a:xfrm>
          <a:prstGeom prst="rect">
            <a:avLst/>
          </a:prstGeom>
        </p:spPr>
        <p:txBody>
          <a:bodyPr vert="horz" wrap="square" lIns="0" tIns="0" rIns="0" bIns="0" rtlCol="0">
            <a:spAutoFit/>
          </a:bodyPr>
          <a:lstStyle>
            <a:lvl1pPr algn="ctr">
              <a:defRPr lang="en-US" sz="700" b="0" i="0" u="none" strike="noStrike" baseline="0" smtClean="0">
                <a:solidFill>
                  <a:schemeClr val="bg1"/>
                </a:solidFill>
                <a:latin typeface="Arial" panose="020B0604020202020204" pitchFamily="34" charset="0"/>
                <a:cs typeface="Arial" pitchFamily="34" charset="0"/>
              </a:defRPr>
            </a:lvl1p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a:t>
            </a:fld>
            <a:r>
              <a:rPr dirty="0"/>
              <a:t> ]</a:t>
            </a:r>
          </a:p>
        </p:txBody>
      </p:sp>
    </p:spTree>
    <p:extLst>
      <p:ext uri="{BB962C8B-B14F-4D97-AF65-F5344CB8AC3E}">
        <p14:creationId xmlns:p14="http://schemas.microsoft.com/office/powerpoint/2010/main" val="425337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38638"/>
          <a:stretch/>
        </p:blipFill>
        <p:spPr>
          <a:xfrm>
            <a:off x="-2" y="4031"/>
            <a:ext cx="9144001" cy="4335698"/>
          </a:xfrm>
          <a:prstGeom prst="rect">
            <a:avLst/>
          </a:prstGeom>
        </p:spPr>
      </p:pic>
      <p:sp>
        <p:nvSpPr>
          <p:cNvPr id="2" name="Title 1"/>
          <p:cNvSpPr>
            <a:spLocks noGrp="1"/>
          </p:cNvSpPr>
          <p:nvPr>
            <p:ph type="title"/>
          </p:nvPr>
        </p:nvSpPr>
        <p:spPr>
          <a:xfrm>
            <a:off x="238350" y="2967617"/>
            <a:ext cx="5461558" cy="821763"/>
          </a:xfrm>
        </p:spPr>
        <p:txBody>
          <a:bodyPr wrap="square" lIns="0" tIns="45720" rIns="45720" bIns="0" anchor="t">
            <a:spAutoFit/>
          </a:bodyPr>
          <a:lstStyle>
            <a:lvl1pPr algn="l">
              <a:defRPr sz="2800" b="0" cap="all">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5" name="Rectangle 4"/>
          <p:cNvSpPr>
            <a:spLocks noGrp="1" noChangeArrowheads="1"/>
          </p:cNvSpPr>
          <p:nvPr>
            <p:ph type="sldNum" sz="quarter" idx="4"/>
          </p:nvPr>
        </p:nvSpPr>
        <p:spPr bwMode="auto">
          <a:xfrm>
            <a:off x="4160283" y="6496520"/>
            <a:ext cx="822325" cy="107722"/>
          </a:xfrm>
          <a:prstGeom prst="rect">
            <a:avLst/>
          </a:prstGeom>
        </p:spPr>
        <p:txBody>
          <a:bodyPr vert="horz" wrap="square" lIns="0" tIns="0" rIns="0" bIns="0" rtlCol="0">
            <a:spAutoFit/>
          </a:bodyPr>
          <a:lstStyle>
            <a:lvl1pPr algn="ctr">
              <a:defRPr lang="en-US" sz="700" b="0" i="0" u="none" strike="noStrike" baseline="0" smtClean="0">
                <a:solidFill>
                  <a:schemeClr val="bg1"/>
                </a:solidFill>
                <a:latin typeface="Arial" panose="020B0604020202020204" pitchFamily="34" charset="0"/>
                <a:cs typeface="Arial" pitchFamily="34" charset="0"/>
              </a:defRPr>
            </a:lvl1p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a:t>
            </a:fld>
            <a:r>
              <a:rPr dirty="0"/>
              <a:t> ]</a:t>
            </a:r>
          </a:p>
        </p:txBody>
      </p:sp>
      <p:grpSp>
        <p:nvGrpSpPr>
          <p:cNvPr id="6" name="Group 5"/>
          <p:cNvGrpSpPr/>
          <p:nvPr userDrawn="1"/>
        </p:nvGrpSpPr>
        <p:grpSpPr>
          <a:xfrm>
            <a:off x="6234542" y="2398815"/>
            <a:ext cx="2909458" cy="1947486"/>
            <a:chOff x="1459606" y="0"/>
            <a:chExt cx="9144000" cy="685800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9606" y="0"/>
              <a:ext cx="9144000" cy="6858000"/>
            </a:xfrm>
            <a:prstGeom prst="rect">
              <a:avLst/>
            </a:prstGeom>
          </p:spPr>
        </p:pic>
        <p:sp>
          <p:nvSpPr>
            <p:cNvPr id="8" name="TextBox 7"/>
            <p:cNvSpPr txBox="1"/>
            <p:nvPr/>
          </p:nvSpPr>
          <p:spPr>
            <a:xfrm>
              <a:off x="2278627" y="314801"/>
              <a:ext cx="7481022" cy="6394561"/>
            </a:xfrm>
            <a:prstGeom prst="rect">
              <a:avLst/>
            </a:prstGeom>
            <a:noFill/>
          </p:spPr>
          <p:txBody>
            <a:bodyPr wrap="square" rtlCol="0">
              <a:spAutoFit/>
            </a:bodyPr>
            <a:lstStyle/>
            <a:p>
              <a:pPr algn="ctr"/>
              <a:r>
                <a:rPr lang="en-US" sz="2800" b="1" dirty="0">
                  <a:solidFill>
                    <a:schemeClr val="bg1"/>
                  </a:solidFill>
                  <a:latin typeface="Tempus Sans ITC" panose="04020404030D07020202" pitchFamily="82" charset="0"/>
                </a:rPr>
                <a:t>Keep Healthcare</a:t>
              </a:r>
            </a:p>
            <a:p>
              <a:pPr algn="ctr"/>
              <a:r>
                <a:rPr lang="en-US" sz="2800" b="1" strike="sngStrike" dirty="0">
                  <a:solidFill>
                    <a:schemeClr val="bg1"/>
                  </a:solidFill>
                  <a:latin typeface="Tempus Sans ITC" panose="04020404030D07020202" pitchFamily="82" charset="0"/>
                </a:rPr>
                <a:t>Weird</a:t>
              </a:r>
            </a:p>
            <a:p>
              <a:pPr algn="ctr"/>
              <a:r>
                <a:rPr lang="en-US" sz="2800" b="1" dirty="0">
                  <a:solidFill>
                    <a:schemeClr val="bg1"/>
                  </a:solidFill>
                  <a:latin typeface="Tempus Sans ITC" panose="04020404030D07020202" pitchFamily="82" charset="0"/>
                </a:rPr>
                <a:t>WIRED</a:t>
              </a:r>
            </a:p>
          </p:txBody>
        </p:sp>
      </p:grpSp>
    </p:spTree>
    <p:extLst>
      <p:ext uri="{BB962C8B-B14F-4D97-AF65-F5344CB8AC3E}">
        <p14:creationId xmlns:p14="http://schemas.microsoft.com/office/powerpoint/2010/main" val="23591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64206" y="1485900"/>
            <a:ext cx="4206240" cy="18192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2"/>
          </p:nvPr>
        </p:nvSpPr>
        <p:spPr>
          <a:xfrm>
            <a:off x="4666074" y="1485900"/>
            <a:ext cx="4206240" cy="1819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266700" y="366448"/>
            <a:ext cx="6385560" cy="681302"/>
          </a:xfrm>
        </p:spPr>
        <p:txBody>
          <a:bodyPr/>
          <a:lstStyle/>
          <a:p>
            <a:r>
              <a:rPr lang="en-US"/>
              <a:t>Click to edit Master title style</a:t>
            </a:r>
          </a:p>
        </p:txBody>
      </p:sp>
      <p:sp>
        <p:nvSpPr>
          <p:cNvPr id="17" name="Rectangle 4"/>
          <p:cNvSpPr>
            <a:spLocks noGrp="1" noChangeArrowheads="1"/>
          </p:cNvSpPr>
          <p:nvPr>
            <p:ph type="sldNum" sz="quarter" idx="4"/>
          </p:nvPr>
        </p:nvSpPr>
        <p:spPr bwMode="auto">
          <a:xfrm>
            <a:off x="4160283" y="6496520"/>
            <a:ext cx="822325" cy="107722"/>
          </a:xfrm>
          <a:prstGeom prst="rect">
            <a:avLst/>
          </a:prstGeom>
        </p:spPr>
        <p:txBody>
          <a:bodyPr vert="horz" wrap="square" lIns="0" tIns="0" rIns="0" bIns="0" rtlCol="0">
            <a:spAutoFit/>
          </a:bodyPr>
          <a:lstStyle>
            <a:lvl1pPr algn="ctr">
              <a:defRPr lang="en-US" sz="700" b="0" i="0" u="none" strike="noStrike" baseline="0" smtClean="0">
                <a:solidFill>
                  <a:schemeClr val="bg1"/>
                </a:solidFill>
                <a:latin typeface="Arial" panose="020B0604020202020204" pitchFamily="34" charset="0"/>
                <a:cs typeface="Arial" pitchFamily="34" charset="0"/>
              </a:defRPr>
            </a:lvl1p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a:t>
            </a:fld>
            <a:r>
              <a:rPr dirty="0"/>
              <a:t> ]</a:t>
            </a:r>
          </a:p>
        </p:txBody>
      </p:sp>
    </p:spTree>
    <p:extLst>
      <p:ext uri="{BB962C8B-B14F-4D97-AF65-F5344CB8AC3E}">
        <p14:creationId xmlns:p14="http://schemas.microsoft.com/office/powerpoint/2010/main" val="313772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700" y="1488304"/>
            <a:ext cx="4206240" cy="344710"/>
          </a:xfrm>
          <a:prstGeom prst="rect">
            <a:avLst/>
          </a:prstGeom>
          <a:noFill/>
          <a:ln w="9525">
            <a:noFill/>
            <a:miter lim="800000"/>
            <a:headEnd/>
            <a:tailEnd/>
          </a:ln>
          <a:effectLst/>
        </p:spPr>
        <p:txBody>
          <a:bodyPr vert="horz" wrap="square" lIns="18288" tIns="18288" rIns="18288" bIns="18288" numCol="1" rtlCol="0" anchor="b" anchorCtr="0" compatLnSpc="1">
            <a:prstTxWarp prst="textNoShape">
              <a:avLst/>
            </a:prstTxWarp>
            <a:spAutoFit/>
          </a:bodyPr>
          <a:lstStyle>
            <a:lvl1pPr>
              <a:defRPr lang="en-US" sz="2000" smtClean="0">
                <a:solidFill>
                  <a:schemeClr val="tx1">
                    <a:lumMod val="65000"/>
                    <a:lumOff val="35000"/>
                  </a:schemeClr>
                </a:solidFill>
                <a:latin typeface="Arial" panose="020B0604020202020204" pitchFamily="34" charset="0"/>
                <a:cs typeface="Arial" panose="020B0604020202020204" pitchFamily="34" charset="0"/>
              </a:defRPr>
            </a:lvl1pPr>
          </a:lstStyle>
          <a:p>
            <a:pPr marL="0" lvl="0" indent="0">
              <a:spcBef>
                <a:spcPts val="400"/>
              </a:spcBef>
            </a:pPr>
            <a:r>
              <a:rPr lang="en-US" dirty="0"/>
              <a:t>Click to edit Master text styles</a:t>
            </a:r>
          </a:p>
        </p:txBody>
      </p:sp>
      <p:sp>
        <p:nvSpPr>
          <p:cNvPr id="5" name="Text Placeholder 4"/>
          <p:cNvSpPr>
            <a:spLocks noGrp="1"/>
          </p:cNvSpPr>
          <p:nvPr>
            <p:ph type="body" sz="quarter" idx="3"/>
          </p:nvPr>
        </p:nvSpPr>
        <p:spPr>
          <a:xfrm>
            <a:off x="4666075" y="1488304"/>
            <a:ext cx="4206240" cy="344710"/>
          </a:xfrm>
          <a:prstGeom prst="rect">
            <a:avLst/>
          </a:prstGeom>
          <a:noFill/>
          <a:ln w="9525">
            <a:noFill/>
            <a:miter lim="800000"/>
            <a:headEnd/>
            <a:tailEnd/>
          </a:ln>
          <a:effectLst/>
        </p:spPr>
        <p:txBody>
          <a:bodyPr vert="horz" wrap="square" lIns="18288" tIns="18288" rIns="18288" bIns="18288" numCol="1" anchor="b" anchorCtr="0" compatLnSpc="1">
            <a:prstTxWarp prst="textNoShape">
              <a:avLst/>
            </a:prstTxWarp>
            <a:spAutoFit/>
          </a:bodyPr>
          <a:lstStyle>
            <a:lvl1pPr marL="0" indent="0">
              <a:buNone/>
              <a:defRPr lang="en-US" sz="2000" dirty="0" smtClean="0">
                <a:solidFill>
                  <a:schemeClr val="tx1">
                    <a:lumMod val="65000"/>
                    <a:lumOff val="35000"/>
                  </a:schemeClr>
                </a:solidFill>
                <a:latin typeface="Arial" panose="020B0604020202020204"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rtl="0" eaLnBrk="1" fontAlgn="base" hangingPunct="1">
              <a:lnSpc>
                <a:spcPct val="100000"/>
              </a:lnSpc>
              <a:spcBef>
                <a:spcPts val="400"/>
              </a:spcBef>
              <a:spcAft>
                <a:spcPts val="400"/>
              </a:spcAft>
              <a:buClr>
                <a:schemeClr val="accent5">
                  <a:lumMod val="50000"/>
                </a:schemeClr>
              </a:buClr>
              <a:buFont typeface="Webdings" pitchFamily="18" charset="2"/>
              <a:buNone/>
            </a:pPr>
            <a:r>
              <a:rPr lang="en-US" dirty="0"/>
              <a:t>Click to edit Master text styles</a:t>
            </a:r>
          </a:p>
        </p:txBody>
      </p:sp>
      <p:sp>
        <p:nvSpPr>
          <p:cNvPr id="4" name="Text Placeholder 3"/>
          <p:cNvSpPr>
            <a:spLocks noGrp="1"/>
          </p:cNvSpPr>
          <p:nvPr>
            <p:ph type="body" sz="quarter" idx="11"/>
          </p:nvPr>
        </p:nvSpPr>
        <p:spPr>
          <a:xfrm>
            <a:off x="273731" y="1992832"/>
            <a:ext cx="4206240" cy="19526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2"/>
          </p:nvPr>
        </p:nvSpPr>
        <p:spPr>
          <a:xfrm>
            <a:off x="4666075" y="1992832"/>
            <a:ext cx="4206240" cy="1952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69194" y="366448"/>
            <a:ext cx="6383066" cy="681302"/>
          </a:xfrm>
        </p:spPr>
        <p:txBody>
          <a:bodyPr/>
          <a:lstStyle/>
          <a:p>
            <a:r>
              <a:rPr lang="en-US"/>
              <a:t>Click to edit Master title style</a:t>
            </a:r>
          </a:p>
        </p:txBody>
      </p:sp>
      <p:sp>
        <p:nvSpPr>
          <p:cNvPr id="6" name="Freeform 5"/>
          <p:cNvSpPr/>
          <p:nvPr userDrawn="1"/>
        </p:nvSpPr>
        <p:spPr bwMode="auto">
          <a:xfrm>
            <a:off x="273731" y="1796819"/>
            <a:ext cx="4210050" cy="0"/>
          </a:xfrm>
          <a:custGeom>
            <a:avLst/>
            <a:gdLst>
              <a:gd name="connsiteX0" fmla="*/ 0 w 4210050"/>
              <a:gd name="connsiteY0" fmla="*/ 0 h 0"/>
              <a:gd name="connsiteX1" fmla="*/ 4210050 w 4210050"/>
              <a:gd name="connsiteY1" fmla="*/ 0 h 0"/>
            </a:gdLst>
            <a:ahLst/>
            <a:cxnLst>
              <a:cxn ang="0">
                <a:pos x="connsiteX0" y="connsiteY0"/>
              </a:cxn>
              <a:cxn ang="0">
                <a:pos x="connsiteX1" y="connsiteY1"/>
              </a:cxn>
            </a:cxnLst>
            <a:rect l="l" t="t" r="r" b="b"/>
            <a:pathLst>
              <a:path w="4210050">
                <a:moveTo>
                  <a:pt x="0" y="0"/>
                </a:moveTo>
                <a:lnTo>
                  <a:pt x="4210050" y="0"/>
                </a:lnTo>
              </a:path>
            </a:pathLst>
          </a:custGeom>
          <a:noFill/>
          <a:ln w="9525" cap="flat" cmpd="sng" algn="ctr">
            <a:solidFill>
              <a:schemeClr val="accent2">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3" name="Freeform 12"/>
          <p:cNvSpPr/>
          <p:nvPr userDrawn="1"/>
        </p:nvSpPr>
        <p:spPr bwMode="auto">
          <a:xfrm>
            <a:off x="4686981" y="1796819"/>
            <a:ext cx="4210050" cy="0"/>
          </a:xfrm>
          <a:custGeom>
            <a:avLst/>
            <a:gdLst>
              <a:gd name="connsiteX0" fmla="*/ 0 w 4210050"/>
              <a:gd name="connsiteY0" fmla="*/ 0 h 0"/>
              <a:gd name="connsiteX1" fmla="*/ 4210050 w 4210050"/>
              <a:gd name="connsiteY1" fmla="*/ 0 h 0"/>
            </a:gdLst>
            <a:ahLst/>
            <a:cxnLst>
              <a:cxn ang="0">
                <a:pos x="connsiteX0" y="connsiteY0"/>
              </a:cxn>
              <a:cxn ang="0">
                <a:pos x="connsiteX1" y="connsiteY1"/>
              </a:cxn>
            </a:cxnLst>
            <a:rect l="l" t="t" r="r" b="b"/>
            <a:pathLst>
              <a:path w="4210050">
                <a:moveTo>
                  <a:pt x="0" y="0"/>
                </a:moveTo>
                <a:lnTo>
                  <a:pt x="4210050" y="0"/>
                </a:lnTo>
              </a:path>
            </a:pathLst>
          </a:custGeom>
          <a:noFill/>
          <a:ln w="9525" cap="flat" cmpd="sng" algn="ctr">
            <a:solidFill>
              <a:schemeClr val="accent2">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3" name="Rectangle 4"/>
          <p:cNvSpPr>
            <a:spLocks noGrp="1" noChangeArrowheads="1"/>
          </p:cNvSpPr>
          <p:nvPr>
            <p:ph type="sldNum" sz="quarter" idx="4"/>
          </p:nvPr>
        </p:nvSpPr>
        <p:spPr bwMode="auto">
          <a:xfrm>
            <a:off x="4160283" y="6496520"/>
            <a:ext cx="822325" cy="107722"/>
          </a:xfrm>
          <a:prstGeom prst="rect">
            <a:avLst/>
          </a:prstGeom>
        </p:spPr>
        <p:txBody>
          <a:bodyPr vert="horz" wrap="square" lIns="0" tIns="0" rIns="0" bIns="0" rtlCol="0">
            <a:spAutoFit/>
          </a:bodyPr>
          <a:lstStyle>
            <a:lvl1pPr algn="ctr">
              <a:defRPr lang="en-US" sz="700" b="0" i="0" u="none" strike="noStrike" baseline="0" smtClean="0">
                <a:solidFill>
                  <a:schemeClr val="bg1"/>
                </a:solidFill>
                <a:latin typeface="Arial" panose="020B0604020202020204" pitchFamily="34" charset="0"/>
                <a:cs typeface="Arial" pitchFamily="34" charset="0"/>
              </a:defRPr>
            </a:lvl1p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a:t>
            </a:fld>
            <a:r>
              <a:rPr dirty="0"/>
              <a:t> ]</a:t>
            </a:r>
          </a:p>
        </p:txBody>
      </p:sp>
    </p:spTree>
    <p:extLst>
      <p:ext uri="{BB962C8B-B14F-4D97-AF65-F5344CB8AC3E}">
        <p14:creationId xmlns:p14="http://schemas.microsoft.com/office/powerpoint/2010/main" val="304954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9194" y="366448"/>
            <a:ext cx="6390686" cy="681302"/>
          </a:xfrm>
        </p:spPr>
        <p:txBody>
          <a:bodyPr/>
          <a:lstStyle/>
          <a:p>
            <a:r>
              <a:rPr lang="en-US"/>
              <a:t>Click to edit Master title style</a:t>
            </a:r>
            <a:endParaRPr lang="en-US" dirty="0"/>
          </a:p>
        </p:txBody>
      </p:sp>
      <p:sp>
        <p:nvSpPr>
          <p:cNvPr id="14" name="Rectangle 4"/>
          <p:cNvSpPr>
            <a:spLocks noGrp="1" noChangeArrowheads="1"/>
          </p:cNvSpPr>
          <p:nvPr>
            <p:ph type="sldNum" sz="quarter" idx="4"/>
          </p:nvPr>
        </p:nvSpPr>
        <p:spPr bwMode="auto">
          <a:xfrm>
            <a:off x="4160283" y="6496520"/>
            <a:ext cx="822325" cy="107722"/>
          </a:xfrm>
          <a:prstGeom prst="rect">
            <a:avLst/>
          </a:prstGeom>
        </p:spPr>
        <p:txBody>
          <a:bodyPr vert="horz" wrap="square" lIns="0" tIns="0" rIns="0" bIns="0" rtlCol="0">
            <a:spAutoFit/>
          </a:bodyPr>
          <a:lstStyle>
            <a:lvl1pPr algn="ctr">
              <a:defRPr lang="en-US" sz="700" b="0" i="0" u="none" strike="noStrike" baseline="0" smtClean="0">
                <a:solidFill>
                  <a:schemeClr val="bg1"/>
                </a:solidFill>
                <a:latin typeface="Arial" panose="020B0604020202020204" pitchFamily="34" charset="0"/>
                <a:cs typeface="Arial" pitchFamily="34" charset="0"/>
              </a:defRPr>
            </a:lvl1p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a:t>
            </a:fld>
            <a:r>
              <a:rPr dirty="0"/>
              <a:t> ]</a:t>
            </a:r>
          </a:p>
        </p:txBody>
      </p:sp>
    </p:spTree>
    <p:extLst>
      <p:ext uri="{BB962C8B-B14F-4D97-AF65-F5344CB8AC3E}">
        <p14:creationId xmlns:p14="http://schemas.microsoft.com/office/powerpoint/2010/main" val="48973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4" name="Rectangle 4"/>
          <p:cNvSpPr>
            <a:spLocks noGrp="1" noChangeArrowheads="1"/>
          </p:cNvSpPr>
          <p:nvPr>
            <p:ph type="sldNum" sz="quarter" idx="4"/>
          </p:nvPr>
        </p:nvSpPr>
        <p:spPr bwMode="auto">
          <a:xfrm>
            <a:off x="4160283" y="6496520"/>
            <a:ext cx="822325" cy="107722"/>
          </a:xfrm>
          <a:prstGeom prst="rect">
            <a:avLst/>
          </a:prstGeom>
        </p:spPr>
        <p:txBody>
          <a:bodyPr vert="horz" wrap="square" lIns="0" tIns="0" rIns="0" bIns="0" rtlCol="0">
            <a:spAutoFit/>
          </a:bodyPr>
          <a:lstStyle>
            <a:lvl1pPr algn="ctr">
              <a:defRPr lang="en-US" sz="700" b="0" i="0" u="none" strike="noStrike" baseline="0" smtClean="0">
                <a:solidFill>
                  <a:schemeClr val="bg1"/>
                </a:solidFill>
                <a:latin typeface="Arial" panose="020B0604020202020204" pitchFamily="34" charset="0"/>
                <a:cs typeface="Arial" pitchFamily="34" charset="0"/>
              </a:defRPr>
            </a:lvl1p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a:t>
            </a:fld>
            <a:r>
              <a:rPr dirty="0"/>
              <a:t> ]</a:t>
            </a:r>
          </a:p>
        </p:txBody>
      </p:sp>
    </p:spTree>
    <p:extLst>
      <p:ext uri="{BB962C8B-B14F-4D97-AF65-F5344CB8AC3E}">
        <p14:creationId xmlns:p14="http://schemas.microsoft.com/office/powerpoint/2010/main" val="111999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9" cstate="print">
            <a:extLst>
              <a:ext uri="{28A0092B-C50C-407E-A947-70E740481C1C}">
                <a14:useLocalDpi xmlns:a14="http://schemas.microsoft.com/office/drawing/2010/main" val="0"/>
              </a:ext>
            </a:extLst>
          </a:blip>
          <a:srcRect t="2765"/>
          <a:stretch/>
        </p:blipFill>
        <p:spPr>
          <a:xfrm>
            <a:off x="0" y="-13421"/>
            <a:ext cx="9145361" cy="6871421"/>
          </a:xfrm>
          <a:prstGeom prst="rect">
            <a:avLst/>
          </a:prstGeom>
        </p:spPr>
      </p:pic>
      <p:sp>
        <p:nvSpPr>
          <p:cNvPr id="199682" name="Rectangle 2"/>
          <p:cNvSpPr>
            <a:spLocks noGrp="1" noChangeArrowheads="1"/>
          </p:cNvSpPr>
          <p:nvPr>
            <p:ph type="title"/>
          </p:nvPr>
        </p:nvSpPr>
        <p:spPr bwMode="auto">
          <a:xfrm>
            <a:off x="269195" y="375973"/>
            <a:ext cx="6622924" cy="681302"/>
          </a:xfrm>
          <a:prstGeom prst="rect">
            <a:avLst/>
          </a:prstGeom>
          <a:noFill/>
          <a:ln w="9525">
            <a:noFill/>
            <a:miter lim="800000"/>
            <a:headEnd/>
            <a:tailEnd/>
          </a:ln>
          <a:effectLst/>
        </p:spPr>
        <p:txBody>
          <a:bodyPr vert="horz" wrap="square" lIns="45720" tIns="45720" rIns="45720" bIns="0" numCol="1" anchor="ctr" anchorCtr="0" compatLnSpc="1">
            <a:prstTxWarp prst="textNoShape">
              <a:avLst/>
            </a:prstTxWarp>
          </a:bodyPr>
          <a:lstStyle/>
          <a:p>
            <a:pPr lvl="0"/>
            <a:r>
              <a:rPr lang="en-US" dirty="0"/>
              <a:t>Click to edit Master title style</a:t>
            </a:r>
          </a:p>
        </p:txBody>
      </p:sp>
      <p:sp>
        <p:nvSpPr>
          <p:cNvPr id="6" name="Text Placeholder 5"/>
          <p:cNvSpPr>
            <a:spLocks noGrp="1"/>
          </p:cNvSpPr>
          <p:nvPr>
            <p:ph type="body" idx="1"/>
          </p:nvPr>
        </p:nvSpPr>
        <p:spPr>
          <a:xfrm>
            <a:off x="269194" y="1513660"/>
            <a:ext cx="8604504" cy="1528624"/>
          </a:xfrm>
          <a:prstGeom prst="rect">
            <a:avLst/>
          </a:prstGeom>
        </p:spPr>
        <p:txBody>
          <a:bodyPr vert="horz" lIns="45720" tIns="45720" rIns="4572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2"/>
          <p:cNvSpPr txBox="1">
            <a:spLocks noChangeArrowheads="1"/>
          </p:cNvSpPr>
          <p:nvPr userDrawn="1"/>
        </p:nvSpPr>
        <p:spPr>
          <a:xfrm>
            <a:off x="269194" y="6522398"/>
            <a:ext cx="1619932" cy="107722"/>
          </a:xfrm>
          <a:prstGeom prst="rect">
            <a:avLst/>
          </a:prstGeom>
        </p:spPr>
        <p:txBody>
          <a:bodyPr vert="horz" wrap="square" lIns="0" tIns="0" rIns="0" bIns="0" rtlCol="0">
            <a:spAutoFit/>
          </a:bodyPr>
          <a:lstStyle>
            <a:lvl1pPr algn="r" rtl="0" eaLnBrk="1" fontAlgn="base" hangingPunct="1">
              <a:lnSpc>
                <a:spcPct val="100000"/>
              </a:lnSpc>
              <a:spcBef>
                <a:spcPts val="300"/>
              </a:spcBef>
              <a:spcAft>
                <a:spcPts val="400"/>
              </a:spcAft>
              <a:buClr>
                <a:schemeClr val="accent5">
                  <a:lumMod val="50000"/>
                </a:schemeClr>
              </a:buClr>
              <a:buFont typeface="Webdings" pitchFamily="18" charset="2"/>
              <a:buNone/>
              <a:tabLst>
                <a:tab pos="1025525" algn="l"/>
              </a:tabLst>
              <a:defRPr lang="en-US" sz="2400" b="0" i="0">
                <a:solidFill>
                  <a:schemeClr val="tx2">
                    <a:lumMod val="75000"/>
                    <a:lumOff val="25000"/>
                  </a:schemeClr>
                </a:solidFill>
                <a:latin typeface="+mj-lt"/>
                <a:ea typeface="+mn-ea"/>
                <a:cs typeface="Arial" pitchFamily="34" charset="0"/>
              </a:defRPr>
            </a:lvl1pPr>
            <a:lvl2pPr marL="282575" indent="-280988" algn="l" rtl="0" eaLnBrk="1" fontAlgn="base" hangingPunct="1">
              <a:lnSpc>
                <a:spcPct val="100000"/>
              </a:lnSpc>
              <a:spcBef>
                <a:spcPts val="300"/>
              </a:spcBef>
              <a:spcAft>
                <a:spcPts val="400"/>
              </a:spcAft>
              <a:buClr>
                <a:schemeClr val="accent1"/>
              </a:buClr>
              <a:buSzPct val="95000"/>
              <a:buFont typeface="Arial" pitchFamily="34" charset="0"/>
              <a:buChar char="•"/>
              <a:defRPr lang="en-US" sz="2000" dirty="0" smtClean="0">
                <a:solidFill>
                  <a:schemeClr val="tx2">
                    <a:lumMod val="75000"/>
                    <a:lumOff val="25000"/>
                  </a:schemeClr>
                </a:solidFill>
                <a:latin typeface="+mn-lt"/>
                <a:cs typeface="Arial" pitchFamily="34" charset="0"/>
              </a:defRPr>
            </a:lvl2pPr>
            <a:lvl3pPr marL="573088" indent="-290513" algn="l" rtl="0" eaLnBrk="1" fontAlgn="base" hangingPunct="1">
              <a:lnSpc>
                <a:spcPct val="100000"/>
              </a:lnSpc>
              <a:spcBef>
                <a:spcPts val="300"/>
              </a:spcBef>
              <a:spcAft>
                <a:spcPts val="400"/>
              </a:spcAft>
              <a:buClr>
                <a:schemeClr val="accent1"/>
              </a:buClr>
              <a:buSzPct val="80000"/>
              <a:buFont typeface="Arial" pitchFamily="34" charset="0"/>
              <a:buChar char="–"/>
              <a:defRPr lang="en-US" sz="1800" dirty="0" smtClean="0">
                <a:solidFill>
                  <a:schemeClr val="tx2">
                    <a:lumMod val="75000"/>
                    <a:lumOff val="25000"/>
                  </a:schemeClr>
                </a:solidFill>
                <a:latin typeface="+mn-lt"/>
                <a:cs typeface="Arial" pitchFamily="34" charset="0"/>
              </a:defRPr>
            </a:lvl3pPr>
            <a:lvl4pPr marL="854075" indent="-280988" algn="l" rtl="0" eaLnBrk="1" fontAlgn="base" hangingPunct="1">
              <a:lnSpc>
                <a:spcPct val="100000"/>
              </a:lnSpc>
              <a:spcBef>
                <a:spcPts val="300"/>
              </a:spcBef>
              <a:spcAft>
                <a:spcPts val="400"/>
              </a:spcAft>
              <a:buClr>
                <a:schemeClr val="accent1"/>
              </a:buClr>
              <a:buSzPct val="70000"/>
              <a:buFont typeface="Arial" pitchFamily="34" charset="0"/>
              <a:buChar char="•"/>
              <a:defRPr lang="en-US" sz="1600" dirty="0" smtClean="0">
                <a:solidFill>
                  <a:schemeClr val="tx2">
                    <a:lumMod val="75000"/>
                    <a:lumOff val="25000"/>
                  </a:schemeClr>
                </a:solidFill>
                <a:latin typeface="+mn-lt"/>
                <a:cs typeface="Arial" pitchFamily="34" charset="0"/>
              </a:defRPr>
            </a:lvl4pPr>
            <a:lvl5pPr marL="854075" indent="290513" algn="l" rtl="0" eaLnBrk="1" fontAlgn="base" hangingPunct="1">
              <a:lnSpc>
                <a:spcPct val="100000"/>
              </a:lnSpc>
              <a:spcBef>
                <a:spcPts val="300"/>
              </a:spcBef>
              <a:spcAft>
                <a:spcPts val="400"/>
              </a:spcAft>
              <a:buClr>
                <a:schemeClr val="accent1"/>
              </a:buClr>
              <a:buSzPct val="60000"/>
              <a:buFont typeface="Arial" pitchFamily="34" charset="0"/>
              <a:buChar char="–"/>
              <a:defRPr lang="en-US" sz="1600" dirty="0" smtClean="0">
                <a:solidFill>
                  <a:schemeClr val="tx2">
                    <a:lumMod val="75000"/>
                    <a:lumOff val="25000"/>
                  </a:schemeClr>
                </a:solidFill>
                <a:latin typeface="+mn-lt"/>
                <a:cs typeface="Arial" pitchFamily="34" charset="0"/>
              </a:defRPr>
            </a:lvl5pPr>
            <a:lvl6pPr marL="21129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6pPr>
            <a:lvl7pPr marL="25701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7pPr>
            <a:lvl8pPr marL="30273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8pPr>
            <a:lvl9pPr marL="34845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9p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tab pos="1025525" algn="l"/>
              </a:tabLst>
              <a:defRPr/>
            </a:pPr>
            <a:r>
              <a:rPr lang="en-US" sz="700" b="0" i="0" u="none" strike="noStrike" kern="1200" baseline="0" dirty="0">
                <a:solidFill>
                  <a:schemeClr val="bg1"/>
                </a:solidFill>
                <a:latin typeface="Arial" panose="020B0604020202020204" pitchFamily="34" charset="0"/>
                <a:ea typeface="+mn-ea"/>
                <a:cs typeface="Arial" panose="020B0604020202020204" pitchFamily="34" charset="0"/>
              </a:rPr>
              <a:t>www.HIMSSRegional.com</a:t>
            </a:r>
            <a:endParaRPr lang="en-US" sz="700" dirty="0">
              <a:solidFill>
                <a:schemeClr val="bg1"/>
              </a:solidFill>
              <a:latin typeface="Arial" panose="020B0604020202020204" pitchFamily="34" charset="0"/>
              <a:cs typeface="Arial" panose="020B0604020202020204" pitchFamily="34" charset="0"/>
            </a:endParaRPr>
          </a:p>
        </p:txBody>
      </p:sp>
      <p:sp>
        <p:nvSpPr>
          <p:cNvPr id="37" name="Rectangle 2"/>
          <p:cNvSpPr txBox="1">
            <a:spLocks noChangeArrowheads="1"/>
          </p:cNvSpPr>
          <p:nvPr userDrawn="1"/>
        </p:nvSpPr>
        <p:spPr>
          <a:xfrm>
            <a:off x="7416801" y="6522398"/>
            <a:ext cx="1456898" cy="107722"/>
          </a:xfrm>
          <a:prstGeom prst="rect">
            <a:avLst/>
          </a:prstGeom>
        </p:spPr>
        <p:txBody>
          <a:bodyPr vert="horz" wrap="square" lIns="0" tIns="0" rIns="0" bIns="0" rtlCol="0">
            <a:spAutoFit/>
          </a:bodyPr>
          <a:lstStyle>
            <a:lvl1pPr algn="r" rtl="0" eaLnBrk="1" fontAlgn="base" hangingPunct="1">
              <a:lnSpc>
                <a:spcPct val="100000"/>
              </a:lnSpc>
              <a:spcBef>
                <a:spcPts val="300"/>
              </a:spcBef>
              <a:spcAft>
                <a:spcPts val="400"/>
              </a:spcAft>
              <a:buClr>
                <a:schemeClr val="accent5">
                  <a:lumMod val="50000"/>
                </a:schemeClr>
              </a:buClr>
              <a:buFont typeface="Webdings" pitchFamily="18" charset="2"/>
              <a:buNone/>
              <a:tabLst>
                <a:tab pos="1025525" algn="l"/>
              </a:tabLst>
              <a:defRPr lang="en-US" sz="2400" b="0" i="0">
                <a:solidFill>
                  <a:schemeClr val="tx2">
                    <a:lumMod val="75000"/>
                    <a:lumOff val="25000"/>
                  </a:schemeClr>
                </a:solidFill>
                <a:latin typeface="+mj-lt"/>
                <a:ea typeface="+mn-ea"/>
                <a:cs typeface="Arial" pitchFamily="34" charset="0"/>
              </a:defRPr>
            </a:lvl1pPr>
            <a:lvl2pPr marL="282575" indent="-280988" algn="l" rtl="0" eaLnBrk="1" fontAlgn="base" hangingPunct="1">
              <a:lnSpc>
                <a:spcPct val="100000"/>
              </a:lnSpc>
              <a:spcBef>
                <a:spcPts val="300"/>
              </a:spcBef>
              <a:spcAft>
                <a:spcPts val="400"/>
              </a:spcAft>
              <a:buClr>
                <a:schemeClr val="accent1"/>
              </a:buClr>
              <a:buSzPct val="95000"/>
              <a:buFont typeface="Arial" pitchFamily="34" charset="0"/>
              <a:buChar char="•"/>
              <a:defRPr lang="en-US" sz="2000" dirty="0" smtClean="0">
                <a:solidFill>
                  <a:schemeClr val="tx2">
                    <a:lumMod val="75000"/>
                    <a:lumOff val="25000"/>
                  </a:schemeClr>
                </a:solidFill>
                <a:latin typeface="+mn-lt"/>
                <a:cs typeface="Arial" pitchFamily="34" charset="0"/>
              </a:defRPr>
            </a:lvl2pPr>
            <a:lvl3pPr marL="573088" indent="-290513" algn="l" rtl="0" eaLnBrk="1" fontAlgn="base" hangingPunct="1">
              <a:lnSpc>
                <a:spcPct val="100000"/>
              </a:lnSpc>
              <a:spcBef>
                <a:spcPts val="300"/>
              </a:spcBef>
              <a:spcAft>
                <a:spcPts val="400"/>
              </a:spcAft>
              <a:buClr>
                <a:schemeClr val="accent1"/>
              </a:buClr>
              <a:buSzPct val="80000"/>
              <a:buFont typeface="Arial" pitchFamily="34" charset="0"/>
              <a:buChar char="–"/>
              <a:defRPr lang="en-US" sz="1800" dirty="0" smtClean="0">
                <a:solidFill>
                  <a:schemeClr val="tx2">
                    <a:lumMod val="75000"/>
                    <a:lumOff val="25000"/>
                  </a:schemeClr>
                </a:solidFill>
                <a:latin typeface="+mn-lt"/>
                <a:cs typeface="Arial" pitchFamily="34" charset="0"/>
              </a:defRPr>
            </a:lvl3pPr>
            <a:lvl4pPr marL="854075" indent="-280988" algn="l" rtl="0" eaLnBrk="1" fontAlgn="base" hangingPunct="1">
              <a:lnSpc>
                <a:spcPct val="100000"/>
              </a:lnSpc>
              <a:spcBef>
                <a:spcPts val="300"/>
              </a:spcBef>
              <a:spcAft>
                <a:spcPts val="400"/>
              </a:spcAft>
              <a:buClr>
                <a:schemeClr val="accent1"/>
              </a:buClr>
              <a:buSzPct val="70000"/>
              <a:buFont typeface="Arial" pitchFamily="34" charset="0"/>
              <a:buChar char="•"/>
              <a:defRPr lang="en-US" sz="1600" dirty="0" smtClean="0">
                <a:solidFill>
                  <a:schemeClr val="tx2">
                    <a:lumMod val="75000"/>
                    <a:lumOff val="25000"/>
                  </a:schemeClr>
                </a:solidFill>
                <a:latin typeface="+mn-lt"/>
                <a:cs typeface="Arial" pitchFamily="34" charset="0"/>
              </a:defRPr>
            </a:lvl4pPr>
            <a:lvl5pPr marL="854075" indent="290513" algn="l" rtl="0" eaLnBrk="1" fontAlgn="base" hangingPunct="1">
              <a:lnSpc>
                <a:spcPct val="100000"/>
              </a:lnSpc>
              <a:spcBef>
                <a:spcPts val="300"/>
              </a:spcBef>
              <a:spcAft>
                <a:spcPts val="400"/>
              </a:spcAft>
              <a:buClr>
                <a:schemeClr val="accent1"/>
              </a:buClr>
              <a:buSzPct val="60000"/>
              <a:buFont typeface="Arial" pitchFamily="34" charset="0"/>
              <a:buChar char="–"/>
              <a:defRPr lang="en-US" sz="1600" dirty="0" smtClean="0">
                <a:solidFill>
                  <a:schemeClr val="tx2">
                    <a:lumMod val="75000"/>
                    <a:lumOff val="25000"/>
                  </a:schemeClr>
                </a:solidFill>
                <a:latin typeface="+mn-lt"/>
                <a:cs typeface="Arial" pitchFamily="34" charset="0"/>
              </a:defRPr>
            </a:lvl5pPr>
            <a:lvl6pPr marL="21129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6pPr>
            <a:lvl7pPr marL="25701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7pPr>
            <a:lvl8pPr marL="30273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8pPr>
            <a:lvl9pPr marL="34845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9p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tab pos="1025525" algn="l"/>
              </a:tabLst>
              <a:defRPr/>
            </a:pPr>
            <a:r>
              <a:rPr lang="en-US" sz="700" b="0" i="0" u="none" strike="noStrike" kern="1200" baseline="0" dirty="0">
                <a:solidFill>
                  <a:schemeClr val="bg1"/>
                </a:solidFill>
                <a:latin typeface="Arial" panose="020B0604020202020204" pitchFamily="34" charset="0"/>
                <a:ea typeface="+mn-ea"/>
                <a:cs typeface="Arial" panose="020B0604020202020204" pitchFamily="34" charset="0"/>
              </a:rPr>
              <a:t>© 2014 HIMSS. All Rights Reserved</a:t>
            </a:r>
            <a:endParaRPr lang="en-US" sz="700" dirty="0">
              <a:solidFill>
                <a:schemeClr val="bg1"/>
              </a:solidFill>
              <a:latin typeface="Arial" panose="020B0604020202020204" pitchFamily="34" charset="0"/>
              <a:cs typeface="Arial" panose="020B0604020202020204" pitchFamily="34" charset="0"/>
            </a:endParaRPr>
          </a:p>
        </p:txBody>
      </p:sp>
      <p:sp>
        <p:nvSpPr>
          <p:cNvPr id="38" name="Rectangle 4"/>
          <p:cNvSpPr>
            <a:spLocks noGrp="1" noChangeArrowheads="1"/>
          </p:cNvSpPr>
          <p:nvPr userDrawn="1">
            <p:ph type="sldNum" sz="quarter" idx="4"/>
          </p:nvPr>
        </p:nvSpPr>
        <p:spPr bwMode="auto">
          <a:xfrm>
            <a:off x="4160283" y="6522398"/>
            <a:ext cx="822325" cy="107722"/>
          </a:xfrm>
          <a:prstGeom prst="rect">
            <a:avLst/>
          </a:prstGeom>
        </p:spPr>
        <p:txBody>
          <a:bodyPr vert="horz" wrap="square" lIns="0" tIns="0" rIns="0" bIns="0" rtlCol="0">
            <a:spAutoFit/>
          </a:bodyPr>
          <a:lstStyle>
            <a:lvl1pPr algn="ctr">
              <a:defRPr lang="en-US" sz="700" b="0" i="0" u="none" strike="noStrike" baseline="0" smtClean="0">
                <a:solidFill>
                  <a:schemeClr val="bg1"/>
                </a:solidFill>
                <a:latin typeface="Arial" panose="020B0604020202020204" pitchFamily="34" charset="0"/>
                <a:cs typeface="Arial" pitchFamily="34" charset="0"/>
              </a:defRPr>
            </a:lvl1p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a:t>
            </a:fld>
            <a:r>
              <a:rPr dirty="0"/>
              <a:t> ]</a:t>
            </a:r>
          </a:p>
        </p:txBody>
      </p:sp>
      <p:pic>
        <p:nvPicPr>
          <p:cNvPr id="8" name="Picture 4" descr="C:\Users\mpus58102\AppData\Local\Microsoft\Windows\Temporary Internet Files\Content.Outlook\63CS11PC\HIMSS_ChapterLogo_Texas_Chapters.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08001" y="5669836"/>
            <a:ext cx="1181413" cy="6286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userDrawn="1"/>
        </p:nvGrpSpPr>
        <p:grpSpPr>
          <a:xfrm>
            <a:off x="6792686" y="84808"/>
            <a:ext cx="1911927" cy="1286351"/>
            <a:chOff x="1459606" y="0"/>
            <a:chExt cx="9144000" cy="6858000"/>
          </a:xfrm>
        </p:grpSpPr>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59606" y="0"/>
              <a:ext cx="9144000" cy="6858000"/>
            </a:xfrm>
            <a:prstGeom prst="rect">
              <a:avLst/>
            </a:prstGeom>
          </p:spPr>
        </p:pic>
        <p:sp>
          <p:nvSpPr>
            <p:cNvPr id="12" name="TextBox 11"/>
            <p:cNvSpPr txBox="1"/>
            <p:nvPr/>
          </p:nvSpPr>
          <p:spPr>
            <a:xfrm>
              <a:off x="2278628" y="691158"/>
              <a:ext cx="7481022" cy="5554398"/>
            </a:xfrm>
            <a:prstGeom prst="rect">
              <a:avLst/>
            </a:prstGeom>
            <a:noFill/>
          </p:spPr>
          <p:txBody>
            <a:bodyPr wrap="square" rtlCol="0">
              <a:spAutoFit/>
            </a:bodyPr>
            <a:lstStyle/>
            <a:p>
              <a:pPr algn="ctr"/>
              <a:r>
                <a:rPr lang="en-US" sz="1600" b="1" dirty="0">
                  <a:solidFill>
                    <a:schemeClr val="bg1"/>
                  </a:solidFill>
                  <a:latin typeface="Tempus Sans ITC" panose="04020404030D07020202" pitchFamily="82" charset="0"/>
                </a:rPr>
                <a:t>Keep Healthcare</a:t>
              </a:r>
            </a:p>
            <a:p>
              <a:pPr algn="ctr"/>
              <a:r>
                <a:rPr lang="en-US" sz="1600" b="1" strike="sngStrike" dirty="0">
                  <a:solidFill>
                    <a:schemeClr val="bg1"/>
                  </a:solidFill>
                  <a:latin typeface="Tempus Sans ITC" panose="04020404030D07020202" pitchFamily="82" charset="0"/>
                </a:rPr>
                <a:t>Weird</a:t>
              </a:r>
            </a:p>
            <a:p>
              <a:pPr algn="ctr"/>
              <a:r>
                <a:rPr lang="en-US" sz="1600" b="1" dirty="0">
                  <a:solidFill>
                    <a:schemeClr val="bg1"/>
                  </a:solidFill>
                  <a:latin typeface="Tempus Sans ITC" panose="04020404030D07020202" pitchFamily="82" charset="0"/>
                </a:rPr>
                <a:t>WIRED</a:t>
              </a:r>
            </a:p>
          </p:txBody>
        </p:sp>
      </p:grpSp>
    </p:spTree>
  </p:cSld>
  <p:clrMap bg1="lt1" tx1="dk1" bg2="lt2" tx2="dk2" accent1="accent1" accent2="accent2" accent3="accent3" accent4="accent4" accent5="accent5" accent6="accent6" hlink="hlink" folHlink="folHlink"/>
  <p:sldLayoutIdLst>
    <p:sldLayoutId id="2147483723" r:id="rId1"/>
    <p:sldLayoutId id="2147483716" r:id="rId2"/>
    <p:sldLayoutId id="2147483718" r:id="rId3"/>
    <p:sldLayoutId id="2147483717" r:id="rId4"/>
    <p:sldLayoutId id="2147483719" r:id="rId5"/>
    <p:sldLayoutId id="2147483720" r:id="rId6"/>
    <p:sldLayoutId id="214748372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90000"/>
        </a:lnSpc>
        <a:spcBef>
          <a:spcPct val="0"/>
        </a:spcBef>
        <a:spcAft>
          <a:spcPct val="0"/>
        </a:spcAft>
        <a:defRPr sz="2400" b="0">
          <a:solidFill>
            <a:schemeClr val="accent6">
              <a:lumMod val="75000"/>
              <a:lumOff val="25000"/>
            </a:schemeClr>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2500" b="1">
          <a:solidFill>
            <a:srgbClr val="000000"/>
          </a:solidFill>
          <a:latin typeface="Arial" charset="0"/>
        </a:defRPr>
      </a:lvl2pPr>
      <a:lvl3pPr algn="l" rtl="0" eaLnBrk="1" fontAlgn="base" hangingPunct="1">
        <a:lnSpc>
          <a:spcPct val="90000"/>
        </a:lnSpc>
        <a:spcBef>
          <a:spcPct val="0"/>
        </a:spcBef>
        <a:spcAft>
          <a:spcPct val="0"/>
        </a:spcAft>
        <a:defRPr sz="2500" b="1">
          <a:solidFill>
            <a:srgbClr val="000000"/>
          </a:solidFill>
          <a:latin typeface="Arial" charset="0"/>
        </a:defRPr>
      </a:lvl3pPr>
      <a:lvl4pPr algn="l" rtl="0" eaLnBrk="1" fontAlgn="base" hangingPunct="1">
        <a:lnSpc>
          <a:spcPct val="90000"/>
        </a:lnSpc>
        <a:spcBef>
          <a:spcPct val="0"/>
        </a:spcBef>
        <a:spcAft>
          <a:spcPct val="0"/>
        </a:spcAft>
        <a:defRPr sz="2500" b="1">
          <a:solidFill>
            <a:srgbClr val="000000"/>
          </a:solidFill>
          <a:latin typeface="Arial" charset="0"/>
        </a:defRPr>
      </a:lvl4pPr>
      <a:lvl5pPr algn="l" rtl="0" eaLnBrk="1" fontAlgn="base" hangingPunct="1">
        <a:lnSpc>
          <a:spcPct val="90000"/>
        </a:lnSpc>
        <a:spcBef>
          <a:spcPct val="0"/>
        </a:spcBef>
        <a:spcAft>
          <a:spcPct val="0"/>
        </a:spcAft>
        <a:defRPr sz="2500" b="1">
          <a:solidFill>
            <a:srgbClr val="000000"/>
          </a:solidFill>
          <a:latin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p:titleStyle>
    <p:bodyStyle>
      <a:lvl1pPr algn="l" rtl="0" eaLnBrk="1" fontAlgn="base" hangingPunct="1">
        <a:lnSpc>
          <a:spcPct val="100000"/>
        </a:lnSpc>
        <a:spcBef>
          <a:spcPts val="300"/>
        </a:spcBef>
        <a:spcAft>
          <a:spcPts val="400"/>
        </a:spcAft>
        <a:buClr>
          <a:schemeClr val="accent5">
            <a:lumMod val="50000"/>
          </a:schemeClr>
        </a:buClr>
        <a:buFont typeface="Webdings" pitchFamily="18" charset="2"/>
        <a:buNone/>
        <a:defRPr lang="en-US" sz="1800" dirty="0" smtClean="0">
          <a:solidFill>
            <a:schemeClr val="tx1">
              <a:lumMod val="65000"/>
              <a:lumOff val="35000"/>
            </a:schemeClr>
          </a:solidFill>
          <a:latin typeface="Arial" panose="020B0604020202020204" pitchFamily="34" charset="0"/>
          <a:ea typeface="+mn-ea"/>
          <a:cs typeface="Arial" pitchFamily="34" charset="0"/>
        </a:defRPr>
      </a:lvl1pPr>
      <a:lvl2pPr marL="282575" indent="-280988" algn="l" rtl="0" eaLnBrk="1" fontAlgn="base" hangingPunct="1">
        <a:lnSpc>
          <a:spcPct val="100000"/>
        </a:lnSpc>
        <a:spcBef>
          <a:spcPts val="300"/>
        </a:spcBef>
        <a:spcAft>
          <a:spcPts val="400"/>
        </a:spcAft>
        <a:buClr>
          <a:schemeClr val="accent6">
            <a:lumMod val="75000"/>
            <a:lumOff val="25000"/>
          </a:schemeClr>
        </a:buClr>
        <a:buSzPct val="95000"/>
        <a:buFont typeface="Arial" panose="020B0604020202020204" pitchFamily="34" charset="0"/>
        <a:buChar char="•"/>
        <a:defRPr lang="en-US" sz="1600" dirty="0" smtClean="0">
          <a:solidFill>
            <a:schemeClr val="tx1">
              <a:lumMod val="65000"/>
              <a:lumOff val="35000"/>
            </a:schemeClr>
          </a:solidFill>
          <a:latin typeface="Arial" panose="020B0604020202020204" pitchFamily="34" charset="0"/>
          <a:cs typeface="Arial" pitchFamily="34" charset="0"/>
        </a:defRPr>
      </a:lvl2pPr>
      <a:lvl3pPr marL="573088" indent="-290513" algn="l" rtl="0" eaLnBrk="1" fontAlgn="base" hangingPunct="1">
        <a:lnSpc>
          <a:spcPct val="100000"/>
        </a:lnSpc>
        <a:spcBef>
          <a:spcPts val="300"/>
        </a:spcBef>
        <a:spcAft>
          <a:spcPts val="400"/>
        </a:spcAft>
        <a:buClr>
          <a:schemeClr val="accent6">
            <a:lumMod val="75000"/>
            <a:lumOff val="25000"/>
          </a:schemeClr>
        </a:buClr>
        <a:buSzPct val="80000"/>
        <a:buFont typeface="Arial" panose="020B0604020202020204" pitchFamily="34" charset="0"/>
        <a:buChar char="•"/>
        <a:defRPr lang="en-US" sz="1400" dirty="0" smtClean="0">
          <a:solidFill>
            <a:schemeClr val="tx1">
              <a:lumMod val="65000"/>
              <a:lumOff val="35000"/>
            </a:schemeClr>
          </a:solidFill>
          <a:latin typeface="Arial" panose="020B0604020202020204" pitchFamily="34" charset="0"/>
          <a:cs typeface="Arial" pitchFamily="34" charset="0"/>
        </a:defRPr>
      </a:lvl3pPr>
      <a:lvl4pPr marL="854075" indent="-280988" algn="l" rtl="0" eaLnBrk="1" fontAlgn="base" hangingPunct="1">
        <a:lnSpc>
          <a:spcPct val="100000"/>
        </a:lnSpc>
        <a:spcBef>
          <a:spcPts val="300"/>
        </a:spcBef>
        <a:spcAft>
          <a:spcPts val="400"/>
        </a:spcAft>
        <a:buClr>
          <a:schemeClr val="accent6">
            <a:lumMod val="75000"/>
            <a:lumOff val="25000"/>
          </a:schemeClr>
        </a:buClr>
        <a:buSzPct val="70000"/>
        <a:buFont typeface="Arial" panose="020B0604020202020204" pitchFamily="34" charset="0"/>
        <a:buChar char="•"/>
        <a:defRPr lang="en-US" sz="1200" dirty="0" smtClean="0">
          <a:solidFill>
            <a:schemeClr val="tx1">
              <a:lumMod val="65000"/>
              <a:lumOff val="35000"/>
            </a:schemeClr>
          </a:solidFill>
          <a:latin typeface="Arial" panose="020B0604020202020204" pitchFamily="34" charset="0"/>
          <a:cs typeface="Arial" pitchFamily="34" charset="0"/>
        </a:defRPr>
      </a:lvl4pPr>
      <a:lvl5pPr marL="854075" indent="290513" algn="l" rtl="0" eaLnBrk="1" fontAlgn="base" hangingPunct="1">
        <a:lnSpc>
          <a:spcPct val="100000"/>
        </a:lnSpc>
        <a:spcBef>
          <a:spcPts val="300"/>
        </a:spcBef>
        <a:spcAft>
          <a:spcPts val="400"/>
        </a:spcAft>
        <a:buClr>
          <a:schemeClr val="accent6">
            <a:lumMod val="75000"/>
            <a:lumOff val="25000"/>
          </a:schemeClr>
        </a:buClr>
        <a:buSzPct val="60000"/>
        <a:buFont typeface="Arial" panose="020B0604020202020204" pitchFamily="34" charset="0"/>
        <a:buChar char="•"/>
        <a:defRPr lang="en-US" sz="1000" dirty="0" smtClean="0">
          <a:solidFill>
            <a:schemeClr val="tx1">
              <a:lumMod val="65000"/>
              <a:lumOff val="35000"/>
            </a:schemeClr>
          </a:solidFill>
          <a:latin typeface="Arial" panose="020B0604020202020204" pitchFamily="34" charset="0"/>
          <a:cs typeface="Arial" pitchFamily="34" charset="0"/>
        </a:defRPr>
      </a:lvl5pPr>
      <a:lvl6pPr marL="21129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6pPr>
      <a:lvl7pPr marL="25701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7pPr>
      <a:lvl8pPr marL="30273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8pPr>
      <a:lvl9pPr marL="3484563" indent="-398463"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cid:image004.jpg@01CBE37F.BFB89D50"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1058276" y="3163130"/>
            <a:ext cx="7857124" cy="775597"/>
          </a:xfrm>
        </p:spPr>
        <p:txBody>
          <a:bodyPr/>
          <a:lstStyle/>
          <a:p>
            <a:r>
              <a:rPr lang="en-US" dirty="0"/>
              <a:t>The Importance of Data Analytics </a:t>
            </a:r>
            <a:br>
              <a:rPr lang="en-US" dirty="0"/>
            </a:br>
            <a:r>
              <a:rPr lang="en-US" dirty="0"/>
              <a:t>in Physician Practice</a:t>
            </a:r>
          </a:p>
        </p:txBody>
      </p:sp>
      <p:sp>
        <p:nvSpPr>
          <p:cNvPr id="9" name="Date Placeholder 27"/>
          <p:cNvSpPr>
            <a:spLocks noGrp="1"/>
          </p:cNvSpPr>
          <p:nvPr>
            <p:ph type="dt" sz="half" idx="10"/>
          </p:nvPr>
        </p:nvSpPr>
        <p:spPr/>
        <p:txBody>
          <a:bodyPr/>
          <a:lstStyle>
            <a:lvl1pPr>
              <a:defRPr lang="en-US" sz="1100" b="0" i="0" u="none" strike="noStrike" baseline="0" smtClean="0">
                <a:solidFill>
                  <a:schemeClr val="bg1"/>
                </a:solidFill>
                <a:latin typeface="+mj-lt"/>
                <a:cs typeface="Arial" pitchFamily="34" charset="0"/>
              </a:defRPr>
            </a:lvl1pPr>
          </a:lstStyle>
          <a:p>
            <a:fld id="{26DABA66-13A2-47DA-87D4-BB26F5DE5D56}" type="datetime4">
              <a:rPr lang="en-US" smtClean="0"/>
              <a:pPr/>
              <a:t>August 23, 2020</a:t>
            </a:fld>
            <a:endParaRPr lang="en-US" dirty="0"/>
          </a:p>
        </p:txBody>
      </p:sp>
      <p:sp>
        <p:nvSpPr>
          <p:cNvPr id="2" name="TextBox 1"/>
          <p:cNvSpPr txBox="1"/>
          <p:nvPr/>
        </p:nvSpPr>
        <p:spPr bwMode="auto">
          <a:xfrm>
            <a:off x="1058276" y="4054059"/>
            <a:ext cx="5523756" cy="1532727"/>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a:lnSpc>
                <a:spcPct val="90000"/>
              </a:lnSpc>
              <a:buClr>
                <a:schemeClr val="accent5">
                  <a:lumMod val="50000"/>
                </a:schemeClr>
              </a:buClr>
            </a:pPr>
            <a:r>
              <a:rPr lang="en-US" sz="1200" dirty="0">
                <a:solidFill>
                  <a:schemeClr val="accent6">
                    <a:lumMod val="75000"/>
                    <a:lumOff val="25000"/>
                  </a:schemeClr>
                </a:solidFill>
                <a:latin typeface="Arial" panose="020B0604020202020204" pitchFamily="34" charset="0"/>
                <a:ea typeface="+mj-ea"/>
                <a:cs typeface="Arial" pitchFamily="34" charset="0"/>
              </a:rPr>
              <a:t>James L. Holly, MD</a:t>
            </a:r>
          </a:p>
          <a:p>
            <a:pPr>
              <a:lnSpc>
                <a:spcPct val="90000"/>
              </a:lnSpc>
              <a:buClr>
                <a:schemeClr val="accent5">
                  <a:lumMod val="50000"/>
                </a:schemeClr>
              </a:buClr>
            </a:pPr>
            <a:r>
              <a:rPr lang="en-US" sz="1200" dirty="0">
                <a:solidFill>
                  <a:schemeClr val="accent6">
                    <a:lumMod val="75000"/>
                    <a:lumOff val="25000"/>
                  </a:schemeClr>
                </a:solidFill>
                <a:latin typeface="Arial" panose="020B0604020202020204" pitchFamily="34" charset="0"/>
                <a:ea typeface="+mj-ea"/>
                <a:cs typeface="Arial" pitchFamily="34" charset="0"/>
              </a:rPr>
              <a:t>CEO, SETMA, LLP</a:t>
            </a:r>
          </a:p>
          <a:p>
            <a:pPr>
              <a:lnSpc>
                <a:spcPct val="90000"/>
              </a:lnSpc>
              <a:buClr>
                <a:schemeClr val="accent5">
                  <a:lumMod val="50000"/>
                </a:schemeClr>
              </a:buClr>
            </a:pPr>
            <a:endParaRPr lang="en-US" sz="1200" dirty="0">
              <a:solidFill>
                <a:schemeClr val="accent6">
                  <a:lumMod val="75000"/>
                  <a:lumOff val="25000"/>
                </a:schemeClr>
              </a:solidFill>
              <a:latin typeface="Arial" panose="020B0604020202020204" pitchFamily="34" charset="0"/>
              <a:ea typeface="+mj-ea"/>
              <a:cs typeface="Arial" pitchFamily="34" charset="0"/>
            </a:endParaRPr>
          </a:p>
          <a:p>
            <a:pPr>
              <a:lnSpc>
                <a:spcPct val="90000"/>
              </a:lnSpc>
              <a:buClr>
                <a:schemeClr val="accent5">
                  <a:lumMod val="50000"/>
                </a:schemeClr>
              </a:buClr>
            </a:pPr>
            <a:r>
              <a:rPr lang="en-US" sz="1200" dirty="0">
                <a:solidFill>
                  <a:schemeClr val="accent6">
                    <a:lumMod val="75000"/>
                    <a:lumOff val="25000"/>
                  </a:schemeClr>
                </a:solidFill>
                <a:latin typeface="Arial" panose="020B0604020202020204" pitchFamily="34" charset="0"/>
                <a:ea typeface="+mj-ea"/>
                <a:cs typeface="Arial" pitchFamily="34" charset="0"/>
              </a:rPr>
              <a:t>www.jameslhollymd.com</a:t>
            </a:r>
          </a:p>
          <a:p>
            <a:pPr>
              <a:lnSpc>
                <a:spcPct val="90000"/>
              </a:lnSpc>
              <a:buClr>
                <a:schemeClr val="accent5">
                  <a:lumMod val="50000"/>
                </a:schemeClr>
              </a:buClr>
            </a:pPr>
            <a:endParaRPr lang="en-US" sz="1200" dirty="0">
              <a:solidFill>
                <a:schemeClr val="accent6">
                  <a:lumMod val="75000"/>
                  <a:lumOff val="25000"/>
                </a:schemeClr>
              </a:solidFill>
              <a:latin typeface="Arial" panose="020B0604020202020204" pitchFamily="34" charset="0"/>
              <a:ea typeface="+mj-ea"/>
              <a:cs typeface="Arial" pitchFamily="34" charset="0"/>
            </a:endParaRPr>
          </a:p>
          <a:p>
            <a:pPr>
              <a:lnSpc>
                <a:spcPct val="90000"/>
              </a:lnSpc>
              <a:buClr>
                <a:schemeClr val="accent5">
                  <a:lumMod val="50000"/>
                </a:schemeClr>
              </a:buClr>
            </a:pPr>
            <a:r>
              <a:rPr lang="en-US" sz="1200" dirty="0">
                <a:solidFill>
                  <a:schemeClr val="accent6">
                    <a:lumMod val="75000"/>
                    <a:lumOff val="25000"/>
                  </a:schemeClr>
                </a:solidFill>
                <a:latin typeface="Arial" panose="020B0604020202020204" pitchFamily="34" charset="0"/>
                <a:ea typeface="+mj-ea"/>
                <a:cs typeface="Arial" pitchFamily="34" charset="0"/>
              </a:rPr>
              <a:t>Adjunct Professor</a:t>
            </a:r>
          </a:p>
          <a:p>
            <a:pPr>
              <a:lnSpc>
                <a:spcPct val="90000"/>
              </a:lnSpc>
              <a:buClr>
                <a:schemeClr val="accent5">
                  <a:lumMod val="50000"/>
                </a:schemeClr>
              </a:buClr>
            </a:pPr>
            <a:r>
              <a:rPr lang="en-US" sz="1200" dirty="0">
                <a:solidFill>
                  <a:schemeClr val="accent6">
                    <a:lumMod val="75000"/>
                    <a:lumOff val="25000"/>
                  </a:schemeClr>
                </a:solidFill>
                <a:latin typeface="Arial" panose="020B0604020202020204" pitchFamily="34" charset="0"/>
                <a:ea typeface="+mj-ea"/>
                <a:cs typeface="Arial" pitchFamily="34" charset="0"/>
              </a:rPr>
              <a:t>Department of Family and Community Health</a:t>
            </a:r>
          </a:p>
          <a:p>
            <a:pPr>
              <a:lnSpc>
                <a:spcPct val="90000"/>
              </a:lnSpc>
              <a:buClr>
                <a:schemeClr val="accent5">
                  <a:lumMod val="50000"/>
                </a:schemeClr>
              </a:buClr>
            </a:pPr>
            <a:r>
              <a:rPr lang="en-US" sz="1200" dirty="0">
                <a:solidFill>
                  <a:schemeClr val="accent6">
                    <a:lumMod val="75000"/>
                    <a:lumOff val="25000"/>
                  </a:schemeClr>
                </a:solidFill>
                <a:latin typeface="Arial" panose="020B0604020202020204" pitchFamily="34" charset="0"/>
                <a:ea typeface="+mj-ea"/>
                <a:cs typeface="Arial" pitchFamily="34" charset="0"/>
              </a:rPr>
              <a:t>School of Medicine</a:t>
            </a:r>
          </a:p>
          <a:p>
            <a:pPr>
              <a:lnSpc>
                <a:spcPct val="90000"/>
              </a:lnSpc>
              <a:buClr>
                <a:schemeClr val="accent5">
                  <a:lumMod val="50000"/>
                </a:schemeClr>
              </a:buClr>
            </a:pPr>
            <a:r>
              <a:rPr lang="en-US" sz="1200" dirty="0">
                <a:solidFill>
                  <a:schemeClr val="accent6">
                    <a:lumMod val="75000"/>
                    <a:lumOff val="25000"/>
                  </a:schemeClr>
                </a:solidFill>
                <a:latin typeface="Arial" panose="020B0604020202020204" pitchFamily="34" charset="0"/>
                <a:ea typeface="+mj-ea"/>
                <a:cs typeface="Arial" pitchFamily="34" charset="0"/>
              </a:rPr>
              <a:t>The University of Texas Health Science Center at San Antonio</a:t>
            </a:r>
          </a:p>
        </p:txBody>
      </p:sp>
      <p:pic>
        <p:nvPicPr>
          <p:cNvPr id="6" name="Picture 4"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5049" y="3495662"/>
            <a:ext cx="1324760" cy="132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09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5176" y="1507680"/>
            <a:ext cx="8604504" cy="2846933"/>
          </a:xfrm>
        </p:spPr>
        <p:txBody>
          <a:bodyPr/>
          <a:lstStyle/>
          <a:p>
            <a:endParaRPr lang="en-US" dirty="0"/>
          </a:p>
          <a:p>
            <a:r>
              <a:rPr lang="en-US" dirty="0"/>
              <a:t>Those with “personal mastery”</a:t>
            </a:r>
          </a:p>
          <a:p>
            <a:endParaRPr lang="en-US" dirty="0"/>
          </a:p>
          <a:p>
            <a:pPr marL="285750" indent="-285750">
              <a:buClr>
                <a:schemeClr val="accent6">
                  <a:lumMod val="75000"/>
                  <a:lumOff val="25000"/>
                </a:schemeClr>
              </a:buClr>
              <a:buFont typeface="Arial" panose="020B0604020202020204" pitchFamily="34" charset="0"/>
              <a:buChar char="•"/>
            </a:pPr>
            <a:r>
              <a:rPr lang="en-US" dirty="0"/>
              <a:t>Live in a continual learning mode.</a:t>
            </a:r>
          </a:p>
          <a:p>
            <a:pPr marL="285750" indent="-285750">
              <a:buClr>
                <a:schemeClr val="accent6">
                  <a:lumMod val="75000"/>
                  <a:lumOff val="25000"/>
                </a:schemeClr>
              </a:buClr>
              <a:buFont typeface="Arial" panose="020B0604020202020204" pitchFamily="34" charset="0"/>
              <a:buChar char="•"/>
            </a:pPr>
            <a:r>
              <a:rPr lang="en-US" dirty="0"/>
              <a:t>They never ARRIVE!</a:t>
            </a:r>
          </a:p>
          <a:p>
            <a:pPr marL="285750" indent="-285750">
              <a:buClr>
                <a:schemeClr val="accent6">
                  <a:lumMod val="75000"/>
                  <a:lumOff val="25000"/>
                </a:schemeClr>
              </a:buClr>
              <a:buFont typeface="Arial" panose="020B0604020202020204" pitchFamily="34" charset="0"/>
              <a:buChar char="•"/>
            </a:pPr>
            <a:r>
              <a:rPr lang="en-US" dirty="0"/>
              <a:t>They are acutely aware of their ignorance, their incompetence, their growth areas.</a:t>
            </a:r>
          </a:p>
          <a:p>
            <a:pPr marL="285750" indent="-285750">
              <a:buClr>
                <a:schemeClr val="accent6">
                  <a:lumMod val="75000"/>
                  <a:lumOff val="25000"/>
                </a:schemeClr>
              </a:buClr>
              <a:buFont typeface="Arial" panose="020B0604020202020204" pitchFamily="34" charset="0"/>
              <a:buChar char="•"/>
            </a:pPr>
            <a:r>
              <a:rPr lang="en-US" dirty="0"/>
              <a:t>And they are deeply self-confident! </a:t>
            </a:r>
          </a:p>
        </p:txBody>
      </p:sp>
      <p:sp>
        <p:nvSpPr>
          <p:cNvPr id="5" name="Title 4"/>
          <p:cNvSpPr>
            <a:spLocks noGrp="1"/>
          </p:cNvSpPr>
          <p:nvPr>
            <p:ph type="title"/>
          </p:nvPr>
        </p:nvSpPr>
        <p:spPr/>
        <p:txBody>
          <a:bodyPr/>
          <a:lstStyle/>
          <a:p>
            <a:r>
              <a:rPr lang="en-US" dirty="0"/>
              <a:t>Transformation Requires Truthfulness</a:t>
            </a:r>
          </a:p>
        </p:txBody>
      </p:sp>
    </p:spTree>
    <p:extLst>
      <p:ext uri="{BB962C8B-B14F-4D97-AF65-F5344CB8AC3E}">
        <p14:creationId xmlns:p14="http://schemas.microsoft.com/office/powerpoint/2010/main" val="252679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5176" y="1507680"/>
            <a:ext cx="8604504" cy="3316292"/>
          </a:xfrm>
        </p:spPr>
        <p:txBody>
          <a:bodyPr/>
          <a:lstStyle/>
          <a:p>
            <a:pPr marL="285750" indent="-285750">
              <a:buClr>
                <a:schemeClr val="accent6">
                  <a:lumMod val="75000"/>
                  <a:lumOff val="25000"/>
                </a:schemeClr>
              </a:buClr>
              <a:buFont typeface="Arial" panose="020B0604020202020204" pitchFamily="34" charset="0"/>
              <a:buChar char="•"/>
            </a:pPr>
            <a:endParaRPr lang="en-US" sz="2400" dirty="0"/>
          </a:p>
          <a:p>
            <a:pPr marL="285750" indent="-285750">
              <a:buClr>
                <a:schemeClr val="accent6">
                  <a:lumMod val="75000"/>
                  <a:lumOff val="25000"/>
                </a:schemeClr>
              </a:buClr>
              <a:buFont typeface="Arial" panose="020B0604020202020204" pitchFamily="34" charset="0"/>
              <a:buChar char="•"/>
            </a:pPr>
            <a:r>
              <a:rPr lang="en-US" sz="2400" dirty="0"/>
              <a:t>The safest person is not the one who knows everything, which is impossible, but the safest person is the one who knows what she/he does not know.</a:t>
            </a:r>
          </a:p>
          <a:p>
            <a:pPr marL="285750" indent="-285750">
              <a:buClr>
                <a:schemeClr val="accent6">
                  <a:lumMod val="75000"/>
                  <a:lumOff val="25000"/>
                </a:schemeClr>
              </a:buClr>
              <a:buFont typeface="Arial" panose="020B0604020202020204" pitchFamily="34" charset="0"/>
              <a:buChar char="•"/>
            </a:pPr>
            <a:endParaRPr lang="en-US" sz="2400" dirty="0"/>
          </a:p>
          <a:p>
            <a:pPr marL="285750" indent="-285750">
              <a:buClr>
                <a:schemeClr val="accent6">
                  <a:lumMod val="75000"/>
                  <a:lumOff val="25000"/>
                </a:schemeClr>
              </a:buClr>
              <a:buFont typeface="Arial" panose="020B0604020202020204" pitchFamily="34" charset="0"/>
              <a:buChar char="•"/>
            </a:pPr>
            <a:r>
              <a:rPr lang="en-US" sz="2400" dirty="0"/>
              <a:t>You will never be held accountable for what you don’t know; you will be held account-able for what you don’t know that you don’t know</a:t>
            </a:r>
            <a:r>
              <a:rPr lang="en-US" dirty="0"/>
              <a:t>.</a:t>
            </a:r>
          </a:p>
        </p:txBody>
      </p:sp>
      <p:sp>
        <p:nvSpPr>
          <p:cNvPr id="5" name="Title 4"/>
          <p:cNvSpPr>
            <a:spLocks noGrp="1"/>
          </p:cNvSpPr>
          <p:nvPr>
            <p:ph type="title"/>
          </p:nvPr>
        </p:nvSpPr>
        <p:spPr/>
        <p:txBody>
          <a:bodyPr/>
          <a:lstStyle/>
          <a:p>
            <a:r>
              <a:rPr lang="en-US" dirty="0"/>
              <a:t>Knowing Limitations</a:t>
            </a:r>
          </a:p>
        </p:txBody>
      </p:sp>
    </p:spTree>
    <p:extLst>
      <p:ext uri="{BB962C8B-B14F-4D97-AF65-F5344CB8AC3E}">
        <p14:creationId xmlns:p14="http://schemas.microsoft.com/office/powerpoint/2010/main" val="151520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5176" y="1507680"/>
            <a:ext cx="8604504" cy="3595856"/>
          </a:xfrm>
        </p:spPr>
        <p:txBody>
          <a:bodyPr/>
          <a:lstStyle/>
          <a:p>
            <a:pPr marL="285750" indent="-285750">
              <a:buClr>
                <a:schemeClr val="accent6">
                  <a:lumMod val="75000"/>
                  <a:lumOff val="25000"/>
                </a:schemeClr>
              </a:buClr>
              <a:buFont typeface="Arial" panose="020B0604020202020204" pitchFamily="34" charset="0"/>
              <a:buChar char="•"/>
            </a:pPr>
            <a:r>
              <a:rPr lang="en-US" sz="2400" dirty="0"/>
              <a:t>Healthcare transformation, which will produce continuous performance improvement, results from </a:t>
            </a:r>
            <a:r>
              <a:rPr lang="en-US" sz="2400" b="1" dirty="0"/>
              <a:t>internalized ideals</a:t>
            </a:r>
            <a:r>
              <a:rPr lang="en-US" sz="2400" dirty="0"/>
              <a:t>,  which create </a:t>
            </a:r>
            <a:r>
              <a:rPr lang="en-US" sz="2400" b="1" dirty="0"/>
              <a:t>vision and passion</a:t>
            </a:r>
            <a:r>
              <a:rPr lang="en-US" sz="2400" dirty="0"/>
              <a:t>, both of which produce and sustain “</a:t>
            </a:r>
            <a:r>
              <a:rPr lang="en-US" sz="2400" b="1" dirty="0"/>
              <a:t>creative tension</a:t>
            </a:r>
            <a:r>
              <a:rPr lang="en-US" sz="2400" dirty="0"/>
              <a:t>” and “</a:t>
            </a:r>
            <a:r>
              <a:rPr lang="en-US" sz="2400" b="1" dirty="0"/>
              <a:t>generative thinking</a:t>
            </a:r>
            <a:r>
              <a:rPr lang="en-US" sz="2400" dirty="0"/>
              <a:t>.”  </a:t>
            </a:r>
          </a:p>
          <a:p>
            <a:pPr marL="285750" indent="-285750">
              <a:buClr>
                <a:schemeClr val="accent6">
                  <a:lumMod val="75000"/>
                  <a:lumOff val="25000"/>
                </a:schemeClr>
              </a:buClr>
              <a:buFont typeface="Arial" panose="020B0604020202020204" pitchFamily="34" charset="0"/>
              <a:buChar char="•"/>
            </a:pPr>
            <a:endParaRPr lang="en-US" sz="2400" dirty="0"/>
          </a:p>
          <a:p>
            <a:pPr marL="285750" indent="-285750">
              <a:buClr>
                <a:schemeClr val="accent6">
                  <a:lumMod val="75000"/>
                  <a:lumOff val="25000"/>
                </a:schemeClr>
              </a:buClr>
              <a:buFont typeface="Arial" panose="020B0604020202020204" pitchFamily="34" charset="0"/>
              <a:buChar char="•"/>
            </a:pPr>
            <a:r>
              <a:rPr lang="en-US" sz="2400" dirty="0"/>
              <a:t>Transformation is not the result of external pressure and it is not frustrated by obstacles.  In fact, the more difficult a problem is, the more power is created by the process of transformation in order to overcome the problem.</a:t>
            </a:r>
          </a:p>
        </p:txBody>
      </p:sp>
      <p:sp>
        <p:nvSpPr>
          <p:cNvPr id="5" name="Title 4"/>
          <p:cNvSpPr>
            <a:spLocks noGrp="1"/>
          </p:cNvSpPr>
          <p:nvPr>
            <p:ph type="title"/>
          </p:nvPr>
        </p:nvSpPr>
        <p:spPr/>
        <p:txBody>
          <a:bodyPr/>
          <a:lstStyle/>
          <a:p>
            <a:r>
              <a:rPr lang="en-US" dirty="0"/>
              <a:t>Healthcare Transformation</a:t>
            </a:r>
          </a:p>
        </p:txBody>
      </p:sp>
    </p:spTree>
    <p:extLst>
      <p:ext uri="{BB962C8B-B14F-4D97-AF65-F5344CB8AC3E}">
        <p14:creationId xmlns:p14="http://schemas.microsoft.com/office/powerpoint/2010/main" val="292194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5176" y="1507680"/>
            <a:ext cx="8604504" cy="4052391"/>
          </a:xfrm>
        </p:spPr>
        <p:txBody>
          <a:bodyPr/>
          <a:lstStyle/>
          <a:p>
            <a:pPr marL="285750" indent="-285750">
              <a:buClr>
                <a:schemeClr val="accent6">
                  <a:lumMod val="75000"/>
                  <a:lumOff val="25000"/>
                </a:schemeClr>
              </a:buClr>
              <a:buFont typeface="Arial" panose="020B0604020202020204" pitchFamily="34" charset="0"/>
              <a:buChar char="•"/>
            </a:pPr>
            <a:endParaRPr lang="en-US" sz="2400" dirty="0"/>
          </a:p>
          <a:p>
            <a:pPr marL="285750" indent="-285750">
              <a:buClr>
                <a:schemeClr val="accent6">
                  <a:lumMod val="75000"/>
                  <a:lumOff val="25000"/>
                </a:schemeClr>
              </a:buClr>
              <a:buFont typeface="Arial" panose="020B0604020202020204" pitchFamily="34" charset="0"/>
              <a:buChar char="•"/>
            </a:pPr>
            <a:r>
              <a:rPr lang="en-US" sz="2400" dirty="0"/>
              <a:t>The greatest frustration to transformation is the unwillingness or the inability to face current reality.  Often, the first time healthcare provides see audits of their performance, they say, “That can’t be right!” </a:t>
            </a:r>
          </a:p>
          <a:p>
            <a:pPr marL="285750" indent="-285750">
              <a:buClr>
                <a:schemeClr val="accent6">
                  <a:lumMod val="75000"/>
                  <a:lumOff val="25000"/>
                </a:schemeClr>
              </a:buClr>
              <a:buFont typeface="Arial" panose="020B0604020202020204" pitchFamily="34" charset="0"/>
              <a:buChar char="•"/>
            </a:pPr>
            <a:endParaRPr lang="en-US" sz="2400" dirty="0"/>
          </a:p>
          <a:p>
            <a:pPr marL="285750" indent="-285750">
              <a:buClr>
                <a:schemeClr val="accent6">
                  <a:lumMod val="75000"/>
                  <a:lumOff val="25000"/>
                </a:schemeClr>
              </a:buClr>
              <a:buFont typeface="Arial" panose="020B0604020202020204" pitchFamily="34" charset="0"/>
              <a:buChar char="•"/>
            </a:pPr>
            <a:r>
              <a:rPr lang="en-US" sz="2400" dirty="0"/>
              <a:t>Through analytics – tracking data, auditing performance, statistical analysis of results – we learn the truth.  For that truth to impact our performance, we must believe it.</a:t>
            </a:r>
          </a:p>
          <a:p>
            <a:endParaRPr lang="en-US" dirty="0"/>
          </a:p>
        </p:txBody>
      </p:sp>
      <p:sp>
        <p:nvSpPr>
          <p:cNvPr id="5" name="Title 4"/>
          <p:cNvSpPr>
            <a:spLocks noGrp="1"/>
          </p:cNvSpPr>
          <p:nvPr>
            <p:ph type="title"/>
          </p:nvPr>
        </p:nvSpPr>
        <p:spPr/>
        <p:txBody>
          <a:bodyPr/>
          <a:lstStyle/>
          <a:p>
            <a:r>
              <a:rPr lang="en-US" dirty="0"/>
              <a:t>Analytics and Transformation</a:t>
            </a:r>
          </a:p>
        </p:txBody>
      </p:sp>
    </p:spTree>
    <p:extLst>
      <p:ext uri="{BB962C8B-B14F-4D97-AF65-F5344CB8AC3E}">
        <p14:creationId xmlns:p14="http://schemas.microsoft.com/office/powerpoint/2010/main" val="13867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5176" y="1507680"/>
            <a:ext cx="8604504" cy="2577629"/>
          </a:xfrm>
        </p:spPr>
        <p:txBody>
          <a:bodyPr/>
          <a:lstStyle/>
          <a:p>
            <a:pPr algn="ctr"/>
            <a:endParaRPr lang="en-US" sz="2400" dirty="0"/>
          </a:p>
          <a:p>
            <a:pPr algn="ctr"/>
            <a:endParaRPr lang="en-US" sz="2400" dirty="0"/>
          </a:p>
          <a:p>
            <a:pPr algn="ctr"/>
            <a:r>
              <a:rPr lang="en-US" sz="2400" dirty="0"/>
              <a:t>Through acknowledging truth, privately and publicly, we empower sustainable change, making analytics a critical aspect of healthcare transformation.</a:t>
            </a:r>
          </a:p>
          <a:p>
            <a:pPr algn="ctr"/>
            <a:endParaRPr lang="en-US" sz="2400" dirty="0"/>
          </a:p>
        </p:txBody>
      </p:sp>
      <p:sp>
        <p:nvSpPr>
          <p:cNvPr id="5" name="Title 4"/>
          <p:cNvSpPr>
            <a:spLocks noGrp="1"/>
          </p:cNvSpPr>
          <p:nvPr>
            <p:ph type="title"/>
          </p:nvPr>
        </p:nvSpPr>
        <p:spPr/>
        <p:txBody>
          <a:bodyPr/>
          <a:lstStyle/>
          <a:p>
            <a:r>
              <a:rPr lang="en-US" dirty="0"/>
              <a:t>Analytics and Transformation</a:t>
            </a:r>
          </a:p>
        </p:txBody>
      </p:sp>
    </p:spTree>
    <p:extLst>
      <p:ext uri="{BB962C8B-B14F-4D97-AF65-F5344CB8AC3E}">
        <p14:creationId xmlns:p14="http://schemas.microsoft.com/office/powerpoint/2010/main" val="395585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5176" y="1507680"/>
            <a:ext cx="8604504" cy="4788490"/>
          </a:xfrm>
        </p:spPr>
        <p:txBody>
          <a:bodyPr/>
          <a:lstStyle/>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r>
              <a:rPr lang="en-US" sz="2400" dirty="0"/>
              <a:t>While an </a:t>
            </a:r>
            <a:r>
              <a:rPr lang="en-US" sz="2400" b="1" dirty="0"/>
              <a:t>Electronic Health Record </a:t>
            </a:r>
            <a:r>
              <a:rPr lang="en-US" sz="2400" dirty="0"/>
              <a:t>(EHR) has tremendous capacity to capture data, that is only part of the solution.  </a:t>
            </a:r>
            <a:r>
              <a:rPr lang="en-US" sz="2400" b="1" dirty="0"/>
              <a:t>The ultimate goal must be to improve patient care and patient health, and to decrease cost, not just to capture and store information!  </a:t>
            </a:r>
          </a:p>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r>
              <a:rPr lang="en-US" sz="2400" b="1" dirty="0"/>
              <a:t>Electronic Patient Management </a:t>
            </a:r>
            <a:r>
              <a:rPr lang="en-US" sz="2400" dirty="0"/>
              <a:t>employs the power of electronics to track, audit, analyze and display performance and outcomes, thus powering transformation.</a:t>
            </a:r>
          </a:p>
          <a:p>
            <a:endParaRPr lang="en-US" dirty="0"/>
          </a:p>
          <a:p>
            <a:endParaRPr lang="en-US" dirty="0"/>
          </a:p>
        </p:txBody>
      </p:sp>
      <p:sp>
        <p:nvSpPr>
          <p:cNvPr id="5" name="Title 4"/>
          <p:cNvSpPr>
            <a:spLocks noGrp="1"/>
          </p:cNvSpPr>
          <p:nvPr>
            <p:ph type="title"/>
          </p:nvPr>
        </p:nvSpPr>
        <p:spPr/>
        <p:txBody>
          <a:bodyPr/>
          <a:lstStyle/>
          <a:p>
            <a:r>
              <a:rPr lang="en-US" dirty="0"/>
              <a:t>Technology Alone Is Not The Answer</a:t>
            </a:r>
          </a:p>
        </p:txBody>
      </p:sp>
    </p:spTree>
    <p:extLst>
      <p:ext uri="{BB962C8B-B14F-4D97-AF65-F5344CB8AC3E}">
        <p14:creationId xmlns:p14="http://schemas.microsoft.com/office/powerpoint/2010/main" val="401047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5176" y="1507680"/>
            <a:ext cx="8604504" cy="4054956"/>
          </a:xfrm>
        </p:spPr>
        <p:txBody>
          <a:bodyPr/>
          <a:lstStyle/>
          <a:p>
            <a:pPr marL="285750" indent="-285750">
              <a:buClr>
                <a:schemeClr val="accent6">
                  <a:lumMod val="75000"/>
                  <a:lumOff val="25000"/>
                </a:schemeClr>
              </a:buClr>
              <a:buFont typeface="Arial" panose="020B0604020202020204" pitchFamily="34" charset="0"/>
              <a:buChar char="•"/>
            </a:pPr>
            <a:r>
              <a:rPr lang="en-US" sz="2400" dirty="0"/>
              <a:t>SETMA’s philosophy of health care delivery is that every patient encounter ought to be evaluation-al and educational for the patient and provider.  </a:t>
            </a:r>
          </a:p>
          <a:p>
            <a:pPr marL="285750" indent="-285750">
              <a:buClr>
                <a:schemeClr val="accent6">
                  <a:lumMod val="75000"/>
                  <a:lumOff val="25000"/>
                </a:schemeClr>
              </a:buClr>
              <a:buFont typeface="Arial" panose="020B0604020202020204" pitchFamily="34" charset="0"/>
              <a:buChar char="•"/>
            </a:pPr>
            <a:endParaRPr lang="en-US" sz="2400" dirty="0"/>
          </a:p>
          <a:p>
            <a:pPr marL="285750" indent="-285750">
              <a:buClr>
                <a:schemeClr val="accent6">
                  <a:lumMod val="75000"/>
                  <a:lumOff val="25000"/>
                </a:schemeClr>
              </a:buClr>
              <a:buFont typeface="Arial" panose="020B0604020202020204" pitchFamily="34" charset="0"/>
              <a:buChar char="•"/>
            </a:pPr>
            <a:r>
              <a:rPr lang="en-US" sz="2400" dirty="0"/>
              <a:t>CPI is not an academic exercise; it is the dynamic of healthcare transformation.  The patient and the provider must be learning, if the patient's delivered healthcare and the provider’s healthcare delivery are to be continuously improving. </a:t>
            </a:r>
          </a:p>
          <a:p>
            <a:pPr marL="285750" indent="-285750">
              <a:buClr>
                <a:schemeClr val="accent6">
                  <a:lumMod val="75000"/>
                  <a:lumOff val="25000"/>
                </a:schemeClr>
              </a:buClr>
              <a:buFont typeface="Arial" panose="020B0604020202020204" pitchFamily="34" charset="0"/>
              <a:buChar char="•"/>
            </a:pPr>
            <a:endParaRPr lang="en-US" sz="2400" dirty="0"/>
          </a:p>
        </p:txBody>
      </p:sp>
      <p:sp>
        <p:nvSpPr>
          <p:cNvPr id="5" name="Title 4"/>
          <p:cNvSpPr>
            <a:spLocks noGrp="1"/>
          </p:cNvSpPr>
          <p:nvPr>
            <p:ph type="title"/>
          </p:nvPr>
        </p:nvSpPr>
        <p:spPr/>
        <p:txBody>
          <a:bodyPr/>
          <a:lstStyle/>
          <a:p>
            <a:r>
              <a:rPr lang="en-US" dirty="0"/>
              <a:t>Continuous Performance Improvement</a:t>
            </a:r>
          </a:p>
        </p:txBody>
      </p:sp>
    </p:spTree>
    <p:extLst>
      <p:ext uri="{BB962C8B-B14F-4D97-AF65-F5344CB8AC3E}">
        <p14:creationId xmlns:p14="http://schemas.microsoft.com/office/powerpoint/2010/main" val="117552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5176" y="1507680"/>
            <a:ext cx="8604504" cy="3775393"/>
          </a:xfrm>
        </p:spPr>
        <p:txBody>
          <a:bodyPr/>
          <a:lstStyle/>
          <a:p>
            <a:pPr marL="342900" indent="-342900">
              <a:buClr>
                <a:schemeClr val="accent6">
                  <a:lumMod val="75000"/>
                  <a:lumOff val="25000"/>
                </a:schemeClr>
              </a:buClr>
              <a:buFont typeface="Arial" panose="020B0604020202020204" pitchFamily="34" charset="0"/>
              <a:buChar char="•"/>
            </a:pPr>
            <a:r>
              <a:rPr lang="en-US" sz="2400" dirty="0"/>
              <a:t>Addressing the foundation of Continuous Performance Improvement, IOM  produced a report entitled:  “Redesigning Continuing Education in the Health Professions” (Institute of Medicine of National Academies, December 2009).   The title page of that report declares:</a:t>
            </a:r>
          </a:p>
          <a:p>
            <a:pPr marL="342900" indent="-342900">
              <a:buClr>
                <a:schemeClr val="accent6">
                  <a:lumMod val="75000"/>
                  <a:lumOff val="25000"/>
                </a:schemeClr>
              </a:buClr>
              <a:buFont typeface="Arial" panose="020B0604020202020204" pitchFamily="34" charset="0"/>
              <a:buChar char="•"/>
            </a:pPr>
            <a:endParaRPr lang="en-US" sz="2400" dirty="0"/>
          </a:p>
          <a:p>
            <a:pPr algn="ctr">
              <a:buClr>
                <a:schemeClr val="accent6">
                  <a:lumMod val="75000"/>
                  <a:lumOff val="25000"/>
                </a:schemeClr>
              </a:buClr>
            </a:pPr>
            <a:r>
              <a:rPr lang="en-US" sz="2400" dirty="0"/>
              <a:t>“Knowing is not enough; we must apply.</a:t>
            </a:r>
          </a:p>
          <a:p>
            <a:pPr algn="ctr">
              <a:buClr>
                <a:schemeClr val="accent6">
                  <a:lumMod val="75000"/>
                  <a:lumOff val="25000"/>
                </a:schemeClr>
              </a:buClr>
            </a:pPr>
            <a:r>
              <a:rPr lang="en-US" sz="2400" dirty="0"/>
              <a:t>Willing is not enough; we must do.”</a:t>
            </a:r>
          </a:p>
          <a:p>
            <a:pPr algn="ctr">
              <a:buClr>
                <a:schemeClr val="accent6">
                  <a:lumMod val="75000"/>
                  <a:lumOff val="25000"/>
                </a:schemeClr>
              </a:buClr>
            </a:pPr>
            <a:r>
              <a:rPr lang="en-US" sz="2400" dirty="0"/>
              <a:t>- Goethe</a:t>
            </a:r>
          </a:p>
        </p:txBody>
      </p:sp>
      <p:sp>
        <p:nvSpPr>
          <p:cNvPr id="5" name="Title 4"/>
          <p:cNvSpPr>
            <a:spLocks noGrp="1"/>
          </p:cNvSpPr>
          <p:nvPr>
            <p:ph type="title"/>
          </p:nvPr>
        </p:nvSpPr>
        <p:spPr/>
        <p:txBody>
          <a:bodyPr/>
          <a:lstStyle/>
          <a:p>
            <a:r>
              <a:rPr lang="en-US" dirty="0"/>
              <a:t>Continuous Performance Improvement</a:t>
            </a:r>
          </a:p>
        </p:txBody>
      </p:sp>
    </p:spTree>
    <p:extLst>
      <p:ext uri="{BB962C8B-B14F-4D97-AF65-F5344CB8AC3E}">
        <p14:creationId xmlns:p14="http://schemas.microsoft.com/office/powerpoint/2010/main" val="59957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5176" y="1507680"/>
            <a:ext cx="8604504" cy="2946961"/>
          </a:xfrm>
        </p:spPr>
        <p:txBody>
          <a:bodyPr/>
          <a:lstStyle/>
          <a:p>
            <a:pPr marL="342900" indent="-342900">
              <a:buClr>
                <a:schemeClr val="accent6">
                  <a:lumMod val="75000"/>
                  <a:lumOff val="25000"/>
                </a:schemeClr>
              </a:buClr>
              <a:buFont typeface="+mj-lt"/>
              <a:buAutoNum type="arabicPeriod"/>
            </a:pPr>
            <a:endParaRPr lang="en-US" sz="2400" dirty="0"/>
          </a:p>
          <a:p>
            <a:pPr marL="342900" indent="-342900">
              <a:buClr>
                <a:schemeClr val="accent6">
                  <a:lumMod val="75000"/>
                  <a:lumOff val="25000"/>
                </a:schemeClr>
              </a:buClr>
              <a:buFont typeface="+mj-lt"/>
              <a:buAutoNum type="arabicPeriod"/>
            </a:pPr>
            <a:r>
              <a:rPr lang="en-US" sz="2400" dirty="0"/>
              <a:t>Public Reporting by Provider name is transformative but quality metrics are not an end in themselves.  </a:t>
            </a:r>
          </a:p>
          <a:p>
            <a:pPr>
              <a:buClr>
                <a:schemeClr val="accent6">
                  <a:lumMod val="75000"/>
                  <a:lumOff val="25000"/>
                </a:schemeClr>
              </a:buClr>
              <a:tabLst>
                <a:tab pos="347663" algn="l"/>
              </a:tabLst>
            </a:pPr>
            <a:r>
              <a:rPr lang="en-US" sz="2400" dirty="0"/>
              <a:t>	</a:t>
            </a:r>
          </a:p>
          <a:p>
            <a:pPr>
              <a:buClr>
                <a:schemeClr val="accent6">
                  <a:lumMod val="75000"/>
                  <a:lumOff val="25000"/>
                </a:schemeClr>
              </a:buClr>
              <a:tabLst>
                <a:tab pos="347663" algn="l"/>
              </a:tabLst>
            </a:pPr>
            <a:r>
              <a:rPr lang="en-US" sz="2400" dirty="0"/>
              <a:t>	Optimal health at optimal cost is the goal of quality care.  	Quality metrics are simply “sign posts along the way.” They 	give directions to health.</a:t>
            </a:r>
          </a:p>
        </p:txBody>
      </p:sp>
      <p:sp>
        <p:nvSpPr>
          <p:cNvPr id="5" name="Title 4"/>
          <p:cNvSpPr>
            <a:spLocks noGrp="1"/>
          </p:cNvSpPr>
          <p:nvPr>
            <p:ph type="title"/>
          </p:nvPr>
        </p:nvSpPr>
        <p:spPr/>
        <p:txBody>
          <a:bodyPr/>
          <a:lstStyle/>
          <a:p>
            <a:r>
              <a:rPr lang="en-US" dirty="0"/>
              <a:t>Public-Reporting: Assumptions</a:t>
            </a:r>
          </a:p>
        </p:txBody>
      </p:sp>
    </p:spTree>
    <p:extLst>
      <p:ext uri="{BB962C8B-B14F-4D97-AF65-F5344CB8AC3E}">
        <p14:creationId xmlns:p14="http://schemas.microsoft.com/office/powerpoint/2010/main" val="189481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5176" y="1507680"/>
            <a:ext cx="8604504" cy="3775393"/>
          </a:xfrm>
        </p:spPr>
        <p:txBody>
          <a:bodyPr/>
          <a:lstStyle/>
          <a:p>
            <a:pPr marL="342900" indent="-342900">
              <a:buClr>
                <a:schemeClr val="accent6">
                  <a:lumMod val="75000"/>
                  <a:lumOff val="25000"/>
                </a:schemeClr>
              </a:buClr>
              <a:buFont typeface="Arial" panose="020B0604020202020204" pitchFamily="34" charset="0"/>
              <a:buChar char="•"/>
            </a:pPr>
            <a:r>
              <a:rPr lang="en-US" sz="2400" dirty="0"/>
              <a:t>Metrics are like a healthcare “Global Positioning System”: it tells you where you are, where you want to be, and how to get from here to there.</a:t>
            </a:r>
          </a:p>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r>
              <a:rPr lang="en-US" sz="2400" dirty="0"/>
              <a:t>If you are unwilling to know and to acknowledge “where you are,” then improvement is not possible.</a:t>
            </a:r>
          </a:p>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r>
              <a:rPr lang="en-US" sz="2400" dirty="0"/>
              <a:t>Data Analytics is simply a tool whereby you can know where you are.</a:t>
            </a:r>
          </a:p>
        </p:txBody>
      </p:sp>
      <p:sp>
        <p:nvSpPr>
          <p:cNvPr id="5" name="Title 4"/>
          <p:cNvSpPr>
            <a:spLocks noGrp="1"/>
          </p:cNvSpPr>
          <p:nvPr>
            <p:ph type="title"/>
          </p:nvPr>
        </p:nvSpPr>
        <p:spPr/>
        <p:txBody>
          <a:bodyPr/>
          <a:lstStyle/>
          <a:p>
            <a:r>
              <a:rPr lang="en-US" dirty="0"/>
              <a:t>The Nature of Quality Metrics</a:t>
            </a:r>
          </a:p>
        </p:txBody>
      </p:sp>
    </p:spTree>
    <p:extLst>
      <p:ext uri="{BB962C8B-B14F-4D97-AF65-F5344CB8AC3E}">
        <p14:creationId xmlns:p14="http://schemas.microsoft.com/office/powerpoint/2010/main" val="50120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5176" y="2685698"/>
            <a:ext cx="8604504" cy="461665"/>
          </a:xfrm>
        </p:spPr>
        <p:txBody>
          <a:bodyPr/>
          <a:lstStyle/>
          <a:p>
            <a:pPr algn="ctr"/>
            <a:r>
              <a:rPr lang="en-US" sz="2400" dirty="0"/>
              <a:t>This speaker has no conflicts of interests to disclose.</a:t>
            </a:r>
          </a:p>
        </p:txBody>
      </p:sp>
      <p:sp>
        <p:nvSpPr>
          <p:cNvPr id="5" name="Title 4"/>
          <p:cNvSpPr>
            <a:spLocks noGrp="1"/>
          </p:cNvSpPr>
          <p:nvPr>
            <p:ph type="title"/>
          </p:nvPr>
        </p:nvSpPr>
        <p:spPr/>
        <p:txBody>
          <a:bodyPr/>
          <a:lstStyle/>
          <a:p>
            <a:r>
              <a:rPr lang="en-US" dirty="0"/>
              <a:t>Conflict of Interest</a:t>
            </a:r>
          </a:p>
        </p:txBody>
      </p:sp>
    </p:spTree>
    <p:extLst>
      <p:ext uri="{BB962C8B-B14F-4D97-AF65-F5344CB8AC3E}">
        <p14:creationId xmlns:p14="http://schemas.microsoft.com/office/powerpoint/2010/main" val="128978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5176" y="1507680"/>
            <a:ext cx="8604504" cy="3316292"/>
          </a:xfrm>
        </p:spPr>
        <p:txBody>
          <a:bodyPr/>
          <a:lstStyle/>
          <a:p>
            <a:pPr marL="342900" indent="-342900">
              <a:buClr>
                <a:schemeClr val="accent6">
                  <a:lumMod val="75000"/>
                  <a:lumOff val="25000"/>
                </a:schemeClr>
              </a:buClr>
              <a:buFont typeface="+mj-lt"/>
              <a:buAutoNum type="arabicPeriod" startAt="2"/>
            </a:pPr>
            <a:endParaRPr lang="en-US" sz="2400" dirty="0"/>
          </a:p>
          <a:p>
            <a:pPr marL="342900" indent="-342900">
              <a:buClr>
                <a:schemeClr val="accent6">
                  <a:lumMod val="75000"/>
                  <a:lumOff val="25000"/>
                </a:schemeClr>
              </a:buClr>
              <a:buFont typeface="+mj-lt"/>
              <a:buAutoNum type="arabicPeriod" startAt="2"/>
            </a:pPr>
            <a:r>
              <a:rPr lang="en-US" sz="2400" dirty="0"/>
              <a:t>Business Intelligence (BI) statistical analytics are like coordinates to the destination of optimal health at manageable cost.  </a:t>
            </a:r>
          </a:p>
          <a:p>
            <a:pPr marL="342900" indent="-342900">
              <a:buClr>
                <a:schemeClr val="accent6">
                  <a:lumMod val="75000"/>
                  <a:lumOff val="25000"/>
                </a:schemeClr>
              </a:buClr>
              <a:buFont typeface="+mj-lt"/>
              <a:buAutoNum type="arabicPeriod" startAt="2"/>
            </a:pPr>
            <a:endParaRPr lang="en-US" sz="2400" dirty="0"/>
          </a:p>
          <a:p>
            <a:pPr>
              <a:buClr>
                <a:schemeClr val="accent6">
                  <a:lumMod val="75000"/>
                  <a:lumOff val="25000"/>
                </a:schemeClr>
              </a:buClr>
              <a:tabLst>
                <a:tab pos="347663" algn="l"/>
              </a:tabLst>
            </a:pPr>
            <a:r>
              <a:rPr lang="en-US" sz="2400" dirty="0"/>
              <a:t>	Ultimately, the goal will be measured by the well-being of 	patients, but the guide posts to that destination are given by 	the analysis of patient and population data. </a:t>
            </a:r>
          </a:p>
        </p:txBody>
      </p:sp>
      <p:sp>
        <p:nvSpPr>
          <p:cNvPr id="5" name="Title 4"/>
          <p:cNvSpPr>
            <a:spLocks noGrp="1"/>
          </p:cNvSpPr>
          <p:nvPr>
            <p:ph type="title"/>
          </p:nvPr>
        </p:nvSpPr>
        <p:spPr/>
        <p:txBody>
          <a:bodyPr/>
          <a:lstStyle/>
          <a:p>
            <a:r>
              <a:rPr lang="en-US" dirty="0"/>
              <a:t>Public-Reporting: Assumptions</a:t>
            </a:r>
          </a:p>
        </p:txBody>
      </p:sp>
    </p:spTree>
    <p:extLst>
      <p:ext uri="{BB962C8B-B14F-4D97-AF65-F5344CB8AC3E}">
        <p14:creationId xmlns:p14="http://schemas.microsoft.com/office/powerpoint/2010/main" val="145686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5176" y="1507680"/>
            <a:ext cx="8604504" cy="4383251"/>
          </a:xfrm>
        </p:spPr>
        <p:txBody>
          <a:bodyPr/>
          <a:lstStyle/>
          <a:p>
            <a:pPr marL="457200" indent="-457200">
              <a:buClr>
                <a:schemeClr val="accent6">
                  <a:lumMod val="75000"/>
                  <a:lumOff val="25000"/>
                </a:schemeClr>
              </a:buClr>
              <a:buFont typeface="+mj-lt"/>
              <a:buAutoNum type="arabicPeriod" startAt="3"/>
            </a:pPr>
            <a:r>
              <a:rPr lang="en-US" sz="2000" dirty="0"/>
              <a:t>There are different classes of quality metrics.  No metric alone provides a granular portrait of the quality of care a patient receives, but together, multiple sets of metrics can give an indication of whether the patient’s care is going in the right direction.  Some of the categories of quality metrics are: </a:t>
            </a:r>
          </a:p>
          <a:p>
            <a:pPr marL="739775" lvl="1" indent="-457200">
              <a:buFont typeface="+mj-lt"/>
              <a:buAutoNum type="arabicPeriod"/>
            </a:pPr>
            <a:r>
              <a:rPr lang="en-US" sz="2000" dirty="0"/>
              <a:t>access, </a:t>
            </a:r>
          </a:p>
          <a:p>
            <a:pPr marL="739775" lvl="1" indent="-457200">
              <a:buFont typeface="+mj-lt"/>
              <a:buAutoNum type="arabicPeriod"/>
            </a:pPr>
            <a:r>
              <a:rPr lang="en-US" sz="2000" dirty="0"/>
              <a:t>outcome, </a:t>
            </a:r>
          </a:p>
          <a:p>
            <a:pPr marL="739775" lvl="1" indent="-457200">
              <a:buFont typeface="+mj-lt"/>
              <a:buAutoNum type="arabicPeriod"/>
            </a:pPr>
            <a:r>
              <a:rPr lang="en-US" sz="2000" dirty="0"/>
              <a:t>patient experience, </a:t>
            </a:r>
          </a:p>
          <a:p>
            <a:pPr marL="739775" lvl="1" indent="-457200">
              <a:buFont typeface="+mj-lt"/>
              <a:buAutoNum type="arabicPeriod"/>
            </a:pPr>
            <a:r>
              <a:rPr lang="en-US" sz="2000" dirty="0"/>
              <a:t>process, </a:t>
            </a:r>
          </a:p>
          <a:p>
            <a:pPr marL="739775" lvl="1" indent="-457200">
              <a:buFont typeface="+mj-lt"/>
              <a:buAutoNum type="arabicPeriod"/>
            </a:pPr>
            <a:r>
              <a:rPr lang="en-US" sz="2000" dirty="0"/>
              <a:t>structure and </a:t>
            </a:r>
          </a:p>
          <a:p>
            <a:pPr marL="739775" lvl="1" indent="-457200">
              <a:buFont typeface="+mj-lt"/>
              <a:buAutoNum type="arabicPeriod"/>
            </a:pPr>
            <a:r>
              <a:rPr lang="en-US" sz="2000" dirty="0"/>
              <a:t>costs of care.</a:t>
            </a:r>
          </a:p>
          <a:p>
            <a:endParaRPr lang="en-US" dirty="0"/>
          </a:p>
        </p:txBody>
      </p:sp>
      <p:sp>
        <p:nvSpPr>
          <p:cNvPr id="5" name="Title 4"/>
          <p:cNvSpPr>
            <a:spLocks noGrp="1"/>
          </p:cNvSpPr>
          <p:nvPr>
            <p:ph type="title"/>
          </p:nvPr>
        </p:nvSpPr>
        <p:spPr/>
        <p:txBody>
          <a:bodyPr/>
          <a:lstStyle/>
          <a:p>
            <a:r>
              <a:rPr lang="en-US" dirty="0"/>
              <a:t>Public-Reporting: Assumptions</a:t>
            </a:r>
          </a:p>
        </p:txBody>
      </p:sp>
    </p:spTree>
    <p:extLst>
      <p:ext uri="{BB962C8B-B14F-4D97-AF65-F5344CB8AC3E}">
        <p14:creationId xmlns:p14="http://schemas.microsoft.com/office/powerpoint/2010/main" val="309055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4603824"/>
          </a:xfrm>
        </p:spPr>
        <p:txBody>
          <a:bodyPr/>
          <a:lstStyle/>
          <a:p>
            <a:pPr marL="457200" indent="-457200">
              <a:buClr>
                <a:schemeClr val="accent6">
                  <a:lumMod val="75000"/>
                  <a:lumOff val="25000"/>
                </a:schemeClr>
              </a:buClr>
              <a:buFont typeface="+mj-lt"/>
              <a:buAutoNum type="arabicPeriod" startAt="4"/>
              <a:tabLst>
                <a:tab pos="347663" algn="l"/>
              </a:tabLst>
            </a:pPr>
            <a:r>
              <a:rPr lang="en-US" sz="2400" dirty="0"/>
              <a:t>The tracking of quality metrics should be </a:t>
            </a:r>
            <a:r>
              <a:rPr lang="en-US" sz="2400" b="1" dirty="0"/>
              <a:t>incidental</a:t>
            </a:r>
            <a:r>
              <a:rPr lang="en-US" sz="2400" dirty="0"/>
              <a:t> to the care patients are receiving and should not be the object of care, i.e., the fulfillment of quality metrics is not the intention of care.  </a:t>
            </a:r>
          </a:p>
          <a:p>
            <a:pPr marL="457200" indent="-457200">
              <a:buClr>
                <a:schemeClr val="accent6">
                  <a:lumMod val="75000"/>
                  <a:lumOff val="25000"/>
                </a:schemeClr>
              </a:buClr>
              <a:buFont typeface="+mj-lt"/>
              <a:buAutoNum type="arabicPeriod" startAt="4"/>
              <a:tabLst>
                <a:tab pos="347663" algn="l"/>
              </a:tabLst>
            </a:pPr>
            <a:endParaRPr lang="en-US" sz="2400" dirty="0"/>
          </a:p>
          <a:p>
            <a:pPr>
              <a:buClr>
                <a:schemeClr val="accent6">
                  <a:lumMod val="75000"/>
                  <a:lumOff val="25000"/>
                </a:schemeClr>
              </a:buClr>
              <a:tabLst>
                <a:tab pos="347663" algn="l"/>
              </a:tabLst>
            </a:pPr>
            <a:r>
              <a:rPr lang="en-US" sz="2400" dirty="0"/>
              <a:t>	Consequently, the design of the data aggregation in the 	care process must be as non-intrusive as possible.  </a:t>
            </a:r>
          </a:p>
          <a:p>
            <a:pPr marL="457200" indent="-457200">
              <a:buClr>
                <a:schemeClr val="accent6">
                  <a:lumMod val="75000"/>
                  <a:lumOff val="25000"/>
                </a:schemeClr>
              </a:buClr>
              <a:buFont typeface="+mj-lt"/>
              <a:buAutoNum type="arabicPeriod" startAt="4"/>
              <a:tabLst>
                <a:tab pos="347663" algn="l"/>
              </a:tabLst>
            </a:pPr>
            <a:endParaRPr lang="en-US" sz="2400" dirty="0"/>
          </a:p>
          <a:p>
            <a:pPr>
              <a:buClr>
                <a:schemeClr val="accent6">
                  <a:lumMod val="75000"/>
                  <a:lumOff val="25000"/>
                </a:schemeClr>
              </a:buClr>
              <a:tabLst>
                <a:tab pos="347663" algn="l"/>
              </a:tabLst>
            </a:pPr>
            <a:r>
              <a:rPr lang="en-US" sz="2400" dirty="0"/>
              <a:t>	Notwithstanding, the very act of collecting, aggregating and 	reporting data will tend to create a Hawthorne effect.</a:t>
            </a:r>
          </a:p>
          <a:p>
            <a:pPr marL="457200" indent="-457200">
              <a:buClr>
                <a:schemeClr val="accent6">
                  <a:lumMod val="75000"/>
                  <a:lumOff val="25000"/>
                </a:schemeClr>
              </a:buClr>
              <a:buFont typeface="+mj-lt"/>
              <a:buAutoNum type="arabicPeriod" startAt="4"/>
            </a:pPr>
            <a:endParaRPr lang="en-US" sz="2400" dirty="0"/>
          </a:p>
        </p:txBody>
      </p:sp>
      <p:sp>
        <p:nvSpPr>
          <p:cNvPr id="3" name="Title 2"/>
          <p:cNvSpPr>
            <a:spLocks noGrp="1"/>
          </p:cNvSpPr>
          <p:nvPr>
            <p:ph type="title"/>
          </p:nvPr>
        </p:nvSpPr>
        <p:spPr/>
        <p:txBody>
          <a:bodyPr/>
          <a:lstStyle/>
          <a:p>
            <a:r>
              <a:rPr lang="en-US" dirty="0"/>
              <a:t>Public-Reporting: Assumptions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21</a:t>
            </a:fld>
            <a:r>
              <a:rPr dirty="0"/>
              <a:t> ]</a:t>
            </a:r>
          </a:p>
        </p:txBody>
      </p:sp>
    </p:spTree>
    <p:extLst>
      <p:ext uri="{BB962C8B-B14F-4D97-AF65-F5344CB8AC3E}">
        <p14:creationId xmlns:p14="http://schemas.microsoft.com/office/powerpoint/2010/main" val="135615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SETMA’s Lipid Audit</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22</a:t>
            </a:fld>
            <a:r>
              <a:rPr dirty="0"/>
              <a:t> ]</a:t>
            </a:r>
          </a:p>
        </p:txBody>
      </p:sp>
      <p:pic>
        <p:nvPicPr>
          <p:cNvPr id="6"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060575" y="1371600"/>
            <a:ext cx="5900738" cy="4956175"/>
          </a:xfrm>
          <a:noFill/>
        </p:spPr>
      </p:pic>
      <p:pic>
        <p:nvPicPr>
          <p:cNvPr id="7" name="Picture 6"/>
          <p:cNvPicPr>
            <a:picLocks noChangeAspect="1"/>
          </p:cNvPicPr>
          <p:nvPr/>
        </p:nvPicPr>
        <p:blipFill>
          <a:blip r:embed="rId3" cstate="print"/>
          <a:stretch>
            <a:fillRect/>
          </a:stretch>
        </p:blipFill>
        <p:spPr>
          <a:xfrm>
            <a:off x="1757465" y="1371600"/>
            <a:ext cx="5627960" cy="4673686"/>
          </a:xfrm>
          <a:prstGeom prst="rect">
            <a:avLst/>
          </a:prstGeom>
        </p:spPr>
      </p:pic>
    </p:spTree>
    <p:extLst>
      <p:ext uri="{BB962C8B-B14F-4D97-AF65-F5344CB8AC3E}">
        <p14:creationId xmlns:p14="http://schemas.microsoft.com/office/powerpoint/2010/main" val="3785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4144724"/>
          </a:xfrm>
        </p:spPr>
        <p:txBody>
          <a:bodyPr/>
          <a:lstStyle/>
          <a:p>
            <a:pPr marL="342900" indent="-342900">
              <a:buClr>
                <a:schemeClr val="accent6">
                  <a:lumMod val="75000"/>
                  <a:lumOff val="25000"/>
                </a:schemeClr>
              </a:buClr>
              <a:buFont typeface="+mj-lt"/>
              <a:buAutoNum type="arabicPeriod" startAt="5"/>
            </a:pPr>
            <a:endParaRPr lang="en-US" sz="2400" dirty="0"/>
          </a:p>
          <a:p>
            <a:pPr marL="342900" indent="-342900">
              <a:buClr>
                <a:schemeClr val="accent6">
                  <a:lumMod val="75000"/>
                  <a:lumOff val="25000"/>
                </a:schemeClr>
              </a:buClr>
              <a:buFont typeface="+mj-lt"/>
              <a:buAutoNum type="arabicPeriod" startAt="5"/>
            </a:pPr>
            <a:r>
              <a:rPr lang="en-US" sz="2400" dirty="0"/>
              <a:t>The power of quality metrics, like the benefit of the GPS, is enhanced if the healthcare provider and the patient are able to know the coordinates – their performance on the metrics -- while care is being received.</a:t>
            </a:r>
          </a:p>
          <a:p>
            <a:pPr marL="342900" indent="-342900">
              <a:buClr>
                <a:schemeClr val="accent6">
                  <a:lumMod val="75000"/>
                  <a:lumOff val="25000"/>
                </a:schemeClr>
              </a:buClr>
              <a:buFont typeface="+mj-lt"/>
              <a:buAutoNum type="arabicPeriod" startAt="5"/>
            </a:pPr>
            <a:endParaRPr lang="en-US" sz="2400" dirty="0"/>
          </a:p>
          <a:p>
            <a:pPr marL="342900" indent="-342900">
              <a:buClr>
                <a:schemeClr val="accent6">
                  <a:lumMod val="75000"/>
                  <a:lumOff val="25000"/>
                </a:schemeClr>
              </a:buClr>
            </a:pPr>
            <a:r>
              <a:rPr lang="en-US" sz="2400" dirty="0"/>
              <a:t>	SETMA’s information system is designed so that the provider can know how she/he is performing  at the point-of-service.</a:t>
            </a:r>
          </a:p>
          <a:p>
            <a:pPr marL="342900" indent="-342900">
              <a:buClr>
                <a:schemeClr val="accent6">
                  <a:lumMod val="75000"/>
                  <a:lumOff val="25000"/>
                </a:schemeClr>
              </a:buClr>
              <a:buFont typeface="+mj-lt"/>
              <a:buAutoNum type="arabicPeriod" startAt="5"/>
            </a:pPr>
            <a:endParaRPr lang="en-US" sz="2400" dirty="0"/>
          </a:p>
        </p:txBody>
      </p:sp>
      <p:sp>
        <p:nvSpPr>
          <p:cNvPr id="3" name="Title 2"/>
          <p:cNvSpPr>
            <a:spLocks noGrp="1"/>
          </p:cNvSpPr>
          <p:nvPr>
            <p:ph type="title"/>
          </p:nvPr>
        </p:nvSpPr>
        <p:spPr/>
        <p:txBody>
          <a:bodyPr/>
          <a:lstStyle/>
          <a:p>
            <a:r>
              <a:rPr lang="en-US" dirty="0"/>
              <a:t>Public-Reporting: Assumptions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23</a:t>
            </a:fld>
            <a:r>
              <a:rPr dirty="0"/>
              <a:t> ]</a:t>
            </a:r>
          </a:p>
        </p:txBody>
      </p:sp>
    </p:spTree>
    <p:extLst>
      <p:ext uri="{BB962C8B-B14F-4D97-AF65-F5344CB8AC3E}">
        <p14:creationId xmlns:p14="http://schemas.microsoft.com/office/powerpoint/2010/main" val="24143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HEDIS</a:t>
            </a:r>
            <a:endParaRPr lang="en-US" dirty="0"/>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24</a:t>
            </a:fld>
            <a:r>
              <a:rPr dirty="0"/>
              <a:t> ]</a:t>
            </a:r>
          </a:p>
        </p:txBody>
      </p:sp>
      <p:pic>
        <p:nvPicPr>
          <p:cNvPr id="6" name="Picture 5"/>
          <p:cNvPicPr>
            <a:picLocks noChangeAspect="1"/>
          </p:cNvPicPr>
          <p:nvPr/>
        </p:nvPicPr>
        <p:blipFill>
          <a:blip r:embed="rId2" cstate="print"/>
          <a:stretch>
            <a:fillRect/>
          </a:stretch>
        </p:blipFill>
        <p:spPr>
          <a:xfrm>
            <a:off x="1464147" y="1482325"/>
            <a:ext cx="6677025" cy="4572000"/>
          </a:xfrm>
          <a:prstGeom prst="rect">
            <a:avLst/>
          </a:prstGeom>
        </p:spPr>
      </p:pic>
    </p:spTree>
    <p:extLst>
      <p:ext uri="{BB962C8B-B14F-4D97-AF65-F5344CB8AC3E}">
        <p14:creationId xmlns:p14="http://schemas.microsoft.com/office/powerpoint/2010/main" val="370147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2764859"/>
          </a:xfrm>
        </p:spPr>
        <p:txBody>
          <a:bodyPr/>
          <a:lstStyle/>
          <a:p>
            <a:pPr marL="457200" indent="-457200">
              <a:buClr>
                <a:schemeClr val="accent6">
                  <a:lumMod val="75000"/>
                  <a:lumOff val="25000"/>
                </a:schemeClr>
              </a:buClr>
              <a:buFont typeface="+mj-lt"/>
              <a:buAutoNum type="arabicPeriod" startAt="6"/>
            </a:pPr>
            <a:endParaRPr lang="en-US" sz="2400" dirty="0"/>
          </a:p>
          <a:p>
            <a:pPr marL="457200" indent="-457200">
              <a:buClr>
                <a:schemeClr val="accent6">
                  <a:lumMod val="75000"/>
                  <a:lumOff val="25000"/>
                </a:schemeClr>
              </a:buClr>
              <a:buFont typeface="+mj-lt"/>
              <a:buAutoNum type="arabicPeriod" startAt="6"/>
            </a:pPr>
            <a:r>
              <a:rPr lang="en-US" sz="2400" dirty="0"/>
              <a:t>Public reporting of quality metrics by provider name must not be a novelty in healthcare but must be the standard.  Even with the acknowledgment of the Hawthorne effect, the improvement in healthcare outcomes achieved with public reporting is real.</a:t>
            </a:r>
          </a:p>
          <a:p>
            <a:endParaRPr lang="en-US" dirty="0"/>
          </a:p>
        </p:txBody>
      </p:sp>
      <p:sp>
        <p:nvSpPr>
          <p:cNvPr id="3" name="Title 2"/>
          <p:cNvSpPr>
            <a:spLocks noGrp="1"/>
          </p:cNvSpPr>
          <p:nvPr>
            <p:ph type="title"/>
          </p:nvPr>
        </p:nvSpPr>
        <p:spPr/>
        <p:txBody>
          <a:bodyPr/>
          <a:lstStyle/>
          <a:p>
            <a:r>
              <a:rPr lang="en-US" dirty="0"/>
              <a:t>Public-Reporting: Assumptions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25</a:t>
            </a:fld>
            <a:r>
              <a:rPr dirty="0"/>
              <a:t> ]</a:t>
            </a:r>
          </a:p>
        </p:txBody>
      </p:sp>
    </p:spTree>
    <p:extLst>
      <p:ext uri="{BB962C8B-B14F-4D97-AF65-F5344CB8AC3E}">
        <p14:creationId xmlns:p14="http://schemas.microsoft.com/office/powerpoint/2010/main" val="413418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PCPI Diabetes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26</a:t>
            </a:fld>
            <a:r>
              <a:rPr dirty="0"/>
              <a:t> ]</a:t>
            </a:r>
          </a:p>
        </p:txBody>
      </p:sp>
      <p:pic>
        <p:nvPicPr>
          <p:cNvPr id="2" name="Picture 1"/>
          <p:cNvPicPr>
            <a:picLocks noChangeAspect="1"/>
          </p:cNvPicPr>
          <p:nvPr/>
        </p:nvPicPr>
        <p:blipFill>
          <a:blip r:embed="rId2"/>
          <a:stretch>
            <a:fillRect/>
          </a:stretch>
        </p:blipFill>
        <p:spPr>
          <a:xfrm>
            <a:off x="1791759" y="1548470"/>
            <a:ext cx="6085763" cy="4454396"/>
          </a:xfrm>
          <a:prstGeom prst="rect">
            <a:avLst/>
          </a:prstGeom>
        </p:spPr>
      </p:pic>
    </p:spTree>
    <p:extLst>
      <p:ext uri="{BB962C8B-B14F-4D97-AF65-F5344CB8AC3E}">
        <p14:creationId xmlns:p14="http://schemas.microsoft.com/office/powerpoint/2010/main" val="295345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3772828"/>
          </a:xfrm>
        </p:spPr>
        <p:txBody>
          <a:bodyPr/>
          <a:lstStyle/>
          <a:p>
            <a:pPr marL="457200" indent="-457200">
              <a:buClr>
                <a:schemeClr val="accent6">
                  <a:lumMod val="75000"/>
                  <a:lumOff val="25000"/>
                </a:schemeClr>
              </a:buClr>
              <a:buFont typeface="+mj-lt"/>
              <a:buAutoNum type="arabicPeriod" startAt="7"/>
            </a:pPr>
            <a:r>
              <a:rPr lang="en-US" sz="2400" dirty="0"/>
              <a:t>Quality metrics are not static.  New research and improved models of care will require updating and modifying metrics.</a:t>
            </a:r>
          </a:p>
          <a:p>
            <a:pPr marL="342900" indent="-342900">
              <a:buFont typeface="+mj-lt"/>
              <a:buAutoNum type="arabicPeriod" startAt="7"/>
            </a:pPr>
            <a:endParaRPr lang="en-US" sz="2400" dirty="0"/>
          </a:p>
          <a:p>
            <a:r>
              <a:rPr lang="en-US" sz="2400" dirty="0"/>
              <a:t>Illustrations:</a:t>
            </a:r>
          </a:p>
          <a:p>
            <a:pPr marL="285750" indent="-285750">
              <a:buClr>
                <a:schemeClr val="accent6">
                  <a:lumMod val="75000"/>
                  <a:lumOff val="25000"/>
                </a:schemeClr>
              </a:buClr>
              <a:buFont typeface="Arial" panose="020B0604020202020204" pitchFamily="34" charset="0"/>
              <a:buChar char="•"/>
            </a:pPr>
            <a:r>
              <a:rPr lang="en-US" sz="2400" dirty="0"/>
              <a:t>With diabetes, it may be that HbA1C goals, after twenty years of having the disease, should be different.</a:t>
            </a:r>
          </a:p>
          <a:p>
            <a:pPr marL="285750" indent="-285750">
              <a:buClr>
                <a:schemeClr val="accent6">
                  <a:lumMod val="75000"/>
                  <a:lumOff val="25000"/>
                </a:schemeClr>
              </a:buClr>
              <a:buFont typeface="Arial" panose="020B0604020202020204" pitchFamily="34" charset="0"/>
              <a:buChar char="•"/>
            </a:pPr>
            <a:r>
              <a:rPr lang="en-US" sz="2400" dirty="0"/>
              <a:t>With diabetes, if after twenty years, a patient does not have renal disease, they may not develop it.</a:t>
            </a:r>
          </a:p>
          <a:p>
            <a:endParaRPr lang="en-US" dirty="0"/>
          </a:p>
        </p:txBody>
      </p:sp>
      <p:sp>
        <p:nvSpPr>
          <p:cNvPr id="3" name="Title 2"/>
          <p:cNvSpPr>
            <a:spLocks noGrp="1"/>
          </p:cNvSpPr>
          <p:nvPr>
            <p:ph type="title"/>
          </p:nvPr>
        </p:nvSpPr>
        <p:spPr/>
        <p:txBody>
          <a:bodyPr/>
          <a:lstStyle/>
          <a:p>
            <a:r>
              <a:rPr lang="en-US" dirty="0"/>
              <a:t>Public-Reporting: Assumptions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27</a:t>
            </a:fld>
            <a:r>
              <a:rPr dirty="0"/>
              <a:t> ]</a:t>
            </a:r>
          </a:p>
        </p:txBody>
      </p:sp>
    </p:spTree>
    <p:extLst>
      <p:ext uri="{BB962C8B-B14F-4D97-AF65-F5344CB8AC3E}">
        <p14:creationId xmlns:p14="http://schemas.microsoft.com/office/powerpoint/2010/main" val="218210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4234493"/>
          </a:xfrm>
        </p:spPr>
        <p:txBody>
          <a:bodyPr/>
          <a:lstStyle/>
          <a:p>
            <a:pPr marL="342900" indent="-342900">
              <a:buClr>
                <a:schemeClr val="accent6">
                  <a:lumMod val="75000"/>
                  <a:lumOff val="25000"/>
                </a:schemeClr>
              </a:buClr>
              <a:buFont typeface="Arial" panose="020B0604020202020204" pitchFamily="34" charset="0"/>
              <a:buChar char="•"/>
            </a:pPr>
            <a:r>
              <a:rPr lang="en-US" sz="2400" dirty="0"/>
              <a:t>A “cluster” is seven or more quality metrics for a single condition, i.e., diabetes, hypertension, etc.</a:t>
            </a:r>
          </a:p>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r>
              <a:rPr lang="en-US" sz="2400" dirty="0"/>
              <a:t>A “galaxy” is multiple clusters for the same patient, i.e., diabetes, hypertension, lipids, CHF, etc.</a:t>
            </a:r>
          </a:p>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r>
              <a:rPr lang="en-US" sz="2400" dirty="0"/>
              <a:t>Fulfilling a single or a few quality metrics does not change outcomes, but fulfilling “clusters” and “galaxies” of metrics at the point-of-care, can and will change outcomes.</a:t>
            </a:r>
          </a:p>
          <a:p>
            <a:pPr marL="342900" indent="-342900">
              <a:buClr>
                <a:schemeClr val="accent6">
                  <a:lumMod val="75000"/>
                  <a:lumOff val="25000"/>
                </a:schemeClr>
              </a:buClr>
              <a:buFont typeface="Arial" panose="020B0604020202020204" pitchFamily="34" charset="0"/>
              <a:buChar char="•"/>
            </a:pPr>
            <a:endParaRPr lang="en-US" sz="2400" dirty="0"/>
          </a:p>
        </p:txBody>
      </p:sp>
      <p:sp>
        <p:nvSpPr>
          <p:cNvPr id="3" name="Title 2"/>
          <p:cNvSpPr>
            <a:spLocks noGrp="1"/>
          </p:cNvSpPr>
          <p:nvPr>
            <p:ph type="title"/>
          </p:nvPr>
        </p:nvSpPr>
        <p:spPr/>
        <p:txBody>
          <a:bodyPr/>
          <a:lstStyle/>
          <a:p>
            <a:r>
              <a:rPr lang="en-US" dirty="0"/>
              <a:t>Clusters and Galaxies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28</a:t>
            </a:fld>
            <a:r>
              <a:rPr dirty="0"/>
              <a:t> ]</a:t>
            </a:r>
          </a:p>
        </p:txBody>
      </p:sp>
    </p:spTree>
    <p:extLst>
      <p:ext uri="{BB962C8B-B14F-4D97-AF65-F5344CB8AC3E}">
        <p14:creationId xmlns:p14="http://schemas.microsoft.com/office/powerpoint/2010/main" val="167699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9194" y="2347939"/>
            <a:ext cx="8604504" cy="1569660"/>
          </a:xfrm>
        </p:spPr>
        <p:txBody>
          <a:bodyPr/>
          <a:lstStyle/>
          <a:p>
            <a:pPr algn="ctr"/>
            <a:r>
              <a:rPr lang="en-US" altLang="en-US" sz="2400" dirty="0"/>
              <a:t>“Contained within Abraham Lincoln's famous "House Divided Speech," delivered to the Republican Convention on April, 16, 1856, is the imperative for data analytics and performance auditing by healthcare providers today.  </a:t>
            </a:r>
            <a:endParaRPr lang="en-US" sz="2400" dirty="0"/>
          </a:p>
        </p:txBody>
      </p:sp>
      <p:sp>
        <p:nvSpPr>
          <p:cNvPr id="5" name="Title 4"/>
          <p:cNvSpPr>
            <a:spLocks noGrp="1"/>
          </p:cNvSpPr>
          <p:nvPr>
            <p:ph type="title"/>
          </p:nvPr>
        </p:nvSpPr>
        <p:spPr/>
        <p:txBody>
          <a:bodyPr/>
          <a:lstStyle/>
          <a:p>
            <a:r>
              <a:rPr lang="en-US" dirty="0"/>
              <a:t>Abraham Lincoln and Data Analytics</a:t>
            </a:r>
          </a:p>
        </p:txBody>
      </p:sp>
    </p:spTree>
    <p:extLst>
      <p:ext uri="{BB962C8B-B14F-4D97-AF65-F5344CB8AC3E}">
        <p14:creationId xmlns:p14="http://schemas.microsoft.com/office/powerpoint/2010/main" val="184600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Clusters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29</a:t>
            </a:fld>
            <a:r>
              <a:rPr dirty="0"/>
              <a:t>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1857" y="1425540"/>
            <a:ext cx="6104439" cy="476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02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Galaxies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30</a:t>
            </a:fld>
            <a:r>
              <a:rPr dirty="0"/>
              <a:t> ]</a:t>
            </a:r>
          </a:p>
        </p:txBody>
      </p:sp>
      <p:pic>
        <p:nvPicPr>
          <p:cNvPr id="6" name="Picture 5" descr="Galaxy Final.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44133" y="1410094"/>
            <a:ext cx="5867400"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8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3406061"/>
          </a:xfrm>
        </p:spPr>
        <p:txBody>
          <a:bodyPr/>
          <a:lstStyle/>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r>
              <a:rPr lang="en-US" sz="2400" dirty="0"/>
              <a:t>Beyond these clusters and galaxies of metrics, SETMA uses statistical analysis to give meaning to the data we collect.</a:t>
            </a:r>
          </a:p>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r>
              <a:rPr lang="en-US" sz="2400" dirty="0"/>
              <a:t>While the clusters and galaxies of metrics are important, we can learn much more about how we are treating a population as a whole through statistical analysis.</a:t>
            </a:r>
          </a:p>
          <a:p>
            <a:pPr marL="342900" indent="-342900">
              <a:buClr>
                <a:schemeClr val="accent6">
                  <a:lumMod val="75000"/>
                  <a:lumOff val="25000"/>
                </a:schemeClr>
              </a:buClr>
              <a:buFont typeface="Arial" panose="020B0604020202020204" pitchFamily="34" charset="0"/>
              <a:buChar char="•"/>
            </a:pPr>
            <a:endParaRPr lang="en-US" sz="2400" dirty="0"/>
          </a:p>
        </p:txBody>
      </p:sp>
      <p:sp>
        <p:nvSpPr>
          <p:cNvPr id="3" name="Title 2"/>
          <p:cNvSpPr>
            <a:spLocks noGrp="1"/>
          </p:cNvSpPr>
          <p:nvPr>
            <p:ph type="title"/>
          </p:nvPr>
        </p:nvSpPr>
        <p:spPr/>
        <p:txBody>
          <a:bodyPr/>
          <a:lstStyle/>
          <a:p>
            <a:r>
              <a:rPr lang="en-US" dirty="0"/>
              <a:t>Statistical Analysis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31</a:t>
            </a:fld>
            <a:r>
              <a:rPr dirty="0"/>
              <a:t> ]</a:t>
            </a:r>
          </a:p>
        </p:txBody>
      </p:sp>
    </p:spTree>
    <p:extLst>
      <p:ext uri="{BB962C8B-B14F-4D97-AF65-F5344CB8AC3E}">
        <p14:creationId xmlns:p14="http://schemas.microsoft.com/office/powerpoint/2010/main" val="45319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5545108"/>
          </a:xfrm>
        </p:spPr>
        <p:txBody>
          <a:bodyPr/>
          <a:lstStyle/>
          <a:p>
            <a:pPr marL="285750" indent="-285750">
              <a:buClr>
                <a:schemeClr val="accent6">
                  <a:lumMod val="75000"/>
                  <a:lumOff val="25000"/>
                </a:schemeClr>
              </a:buClr>
              <a:buFont typeface="Arial" panose="020B0604020202020204" pitchFamily="34" charset="0"/>
              <a:buChar char="•"/>
            </a:pPr>
            <a:r>
              <a:rPr lang="en-US" sz="2400" dirty="0"/>
              <a:t>The mean (average) is a useful tool in analytics but can be misleading when used alone.  The mean by itself does not address the degree of variability from the mean.</a:t>
            </a:r>
          </a:p>
          <a:p>
            <a:pPr marL="568325" lvl="1" indent="-285750"/>
            <a:r>
              <a:rPr lang="en-US" sz="2000" dirty="0"/>
              <a:t>The mean of 40, 50 and 60 is 50.</a:t>
            </a:r>
          </a:p>
          <a:p>
            <a:pPr marL="568325" lvl="1" indent="-285750"/>
            <a:r>
              <a:rPr lang="en-US" sz="2000" dirty="0"/>
              <a:t>The mean of 0, 50 and 100 is also 50.</a:t>
            </a:r>
          </a:p>
          <a:p>
            <a:pPr marL="285750" indent="-285750">
              <a:buClr>
                <a:schemeClr val="accent6">
                  <a:lumMod val="75000"/>
                  <a:lumOff val="25000"/>
                </a:schemeClr>
              </a:buClr>
              <a:buFont typeface="Arial" panose="020B0604020202020204" pitchFamily="34" charset="0"/>
              <a:buChar char="•"/>
            </a:pPr>
            <a:endParaRPr lang="en-US" sz="2400" dirty="0"/>
          </a:p>
          <a:p>
            <a:pPr marL="285750" indent="-285750">
              <a:buClr>
                <a:schemeClr val="accent6">
                  <a:lumMod val="75000"/>
                  <a:lumOff val="25000"/>
                </a:schemeClr>
              </a:buClr>
              <a:buFont typeface="Arial" panose="020B0604020202020204" pitchFamily="34" charset="0"/>
              <a:buChar char="•"/>
            </a:pPr>
            <a:r>
              <a:rPr lang="en-US" sz="2400" dirty="0"/>
              <a:t>Standard deviation gives added value to the mean by describing how far the range of values vary from the mean.</a:t>
            </a:r>
          </a:p>
          <a:p>
            <a:pPr marL="568325" lvl="1" indent="-285750"/>
            <a:r>
              <a:rPr lang="en-US" sz="2000" dirty="0"/>
              <a:t>The standard deviation of 0, 50 and 100 is 50.</a:t>
            </a:r>
          </a:p>
          <a:p>
            <a:pPr marL="568325" lvl="1" indent="-285750"/>
            <a:r>
              <a:rPr lang="en-US" sz="2000" dirty="0"/>
              <a:t>The standard deviation of 40, 50 and 60 is 10.</a:t>
            </a:r>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Mean Versus Standard Deviation</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32</a:t>
            </a:fld>
            <a:r>
              <a:rPr dirty="0"/>
              <a:t> ]</a:t>
            </a:r>
          </a:p>
        </p:txBody>
      </p:sp>
    </p:spTree>
    <p:extLst>
      <p:ext uri="{BB962C8B-B14F-4D97-AF65-F5344CB8AC3E}">
        <p14:creationId xmlns:p14="http://schemas.microsoft.com/office/powerpoint/2010/main" val="199720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4603824"/>
          </a:xfrm>
        </p:spPr>
        <p:txBody>
          <a:bodyPr/>
          <a:lstStyle/>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r>
              <a:rPr lang="en-US" sz="2400" dirty="0"/>
              <a:t>SETMA’s mean HgbA1c has been steadily improving for the last 14 years.  Yet, our standard deviation calculations revealed that a small subset of our patients were not being treated successfully and were being left behind.  </a:t>
            </a:r>
          </a:p>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r>
              <a:rPr lang="en-US" sz="2400" dirty="0"/>
              <a:t>By analyzing the standard deviation of our HgbA1c, we have been able to address the patients whose values fall far from the average of the rest of the clinic.</a:t>
            </a:r>
          </a:p>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endParaRPr lang="en-US" sz="2400" dirty="0"/>
          </a:p>
        </p:txBody>
      </p:sp>
      <p:sp>
        <p:nvSpPr>
          <p:cNvPr id="3" name="Title 2"/>
          <p:cNvSpPr>
            <a:spLocks noGrp="1"/>
          </p:cNvSpPr>
          <p:nvPr>
            <p:ph type="title"/>
          </p:nvPr>
        </p:nvSpPr>
        <p:spPr/>
        <p:txBody>
          <a:bodyPr/>
          <a:lstStyle/>
          <a:p>
            <a:r>
              <a:rPr lang="en-US" dirty="0"/>
              <a:t>Mean Versus Standard Deviation</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33</a:t>
            </a:fld>
            <a:r>
              <a:rPr dirty="0"/>
              <a:t> ]</a:t>
            </a:r>
          </a:p>
        </p:txBody>
      </p:sp>
    </p:spTree>
    <p:extLst>
      <p:ext uri="{BB962C8B-B14F-4D97-AF65-F5344CB8AC3E}">
        <p14:creationId xmlns:p14="http://schemas.microsoft.com/office/powerpoint/2010/main" val="103511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4072910"/>
          </a:xfrm>
        </p:spPr>
        <p:txBody>
          <a:bodyPr/>
          <a:lstStyle/>
          <a:p>
            <a:pPr marL="285750" indent="-285750">
              <a:buClr>
                <a:schemeClr val="accent6">
                  <a:lumMod val="75000"/>
                  <a:lumOff val="25000"/>
                </a:schemeClr>
              </a:buClr>
              <a:buFont typeface="Arial" panose="020B0604020202020204" pitchFamily="34" charset="0"/>
              <a:buChar char="•"/>
            </a:pPr>
            <a:r>
              <a:rPr lang="en-US" sz="2000" dirty="0"/>
              <a:t>2000 – Design and Deployment of EHR-Based Diabetes Management Tool</a:t>
            </a:r>
          </a:p>
          <a:p>
            <a:pPr marL="568325" lvl="1" indent="-285750"/>
            <a:r>
              <a:rPr lang="en-US" sz="1800" dirty="0"/>
              <a:t>HbA1c Improvement of 0.3%</a:t>
            </a:r>
          </a:p>
          <a:p>
            <a:pPr marL="285750" indent="-285750">
              <a:buClr>
                <a:schemeClr val="accent6">
                  <a:lumMod val="75000"/>
                  <a:lumOff val="25000"/>
                </a:schemeClr>
              </a:buClr>
              <a:buFont typeface="Arial" panose="020B0604020202020204" pitchFamily="34" charset="0"/>
              <a:buChar char="•"/>
            </a:pPr>
            <a:endParaRPr lang="en-US" sz="2000" dirty="0"/>
          </a:p>
          <a:p>
            <a:pPr marL="285750" indent="-285750">
              <a:buClr>
                <a:schemeClr val="accent6">
                  <a:lumMod val="75000"/>
                  <a:lumOff val="25000"/>
                </a:schemeClr>
              </a:buClr>
              <a:buFont typeface="Arial" panose="020B0604020202020204" pitchFamily="34" charset="0"/>
              <a:buChar char="•"/>
            </a:pPr>
            <a:r>
              <a:rPr lang="en-US" sz="2000" dirty="0"/>
              <a:t>2004 – Design and Deployment of American Diabetes Association Recognized Diabetes Self Management (DSME) Program</a:t>
            </a:r>
          </a:p>
          <a:p>
            <a:pPr marL="568325" lvl="1" indent="-285750"/>
            <a:r>
              <a:rPr lang="en-US" sz="1800" dirty="0"/>
              <a:t>HbA1c Improvement of 0.3%</a:t>
            </a:r>
          </a:p>
          <a:p>
            <a:pPr marL="285750" indent="-285750">
              <a:buClr>
                <a:schemeClr val="accent6">
                  <a:lumMod val="75000"/>
                  <a:lumOff val="25000"/>
                </a:schemeClr>
              </a:buClr>
              <a:buFont typeface="Arial" panose="020B0604020202020204" pitchFamily="34" charset="0"/>
              <a:buChar char="•"/>
            </a:pPr>
            <a:endParaRPr lang="en-US" sz="2000" dirty="0"/>
          </a:p>
          <a:p>
            <a:pPr marL="285750" indent="-285750">
              <a:buClr>
                <a:schemeClr val="accent6">
                  <a:lumMod val="75000"/>
                  <a:lumOff val="25000"/>
                </a:schemeClr>
              </a:buClr>
              <a:buFont typeface="Arial" panose="020B0604020202020204" pitchFamily="34" charset="0"/>
              <a:buChar char="•"/>
            </a:pPr>
            <a:r>
              <a:rPr lang="en-US" sz="2000" dirty="0"/>
              <a:t>2006 – Recruitment of Endocrinologist</a:t>
            </a:r>
          </a:p>
          <a:p>
            <a:pPr marL="568325" lvl="1" indent="-285750"/>
            <a:r>
              <a:rPr lang="en-US" sz="1800" dirty="0"/>
              <a:t>HbA1c Improvement of 0.25%</a:t>
            </a:r>
          </a:p>
          <a:p>
            <a:endParaRPr lang="en-US" dirty="0"/>
          </a:p>
        </p:txBody>
      </p:sp>
      <p:sp>
        <p:nvSpPr>
          <p:cNvPr id="3" name="Title 2"/>
          <p:cNvSpPr>
            <a:spLocks noGrp="1"/>
          </p:cNvSpPr>
          <p:nvPr>
            <p:ph type="title"/>
          </p:nvPr>
        </p:nvSpPr>
        <p:spPr/>
        <p:txBody>
          <a:bodyPr/>
          <a:lstStyle/>
          <a:p>
            <a:r>
              <a:rPr lang="en-US" dirty="0"/>
              <a:t>Diabetes Care Improvements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34</a:t>
            </a:fld>
            <a:r>
              <a:rPr dirty="0"/>
              <a:t> ]</a:t>
            </a:r>
          </a:p>
        </p:txBody>
      </p:sp>
    </p:spTree>
    <p:extLst>
      <p:ext uri="{BB962C8B-B14F-4D97-AF65-F5344CB8AC3E}">
        <p14:creationId xmlns:p14="http://schemas.microsoft.com/office/powerpoint/2010/main" val="213316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Diabetes Audit - Trending</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35</a:t>
            </a:fld>
            <a:r>
              <a:rPr dirty="0"/>
              <a:t> ]</a:t>
            </a:r>
          </a:p>
        </p:txBody>
      </p:sp>
      <p:pic>
        <p:nvPicPr>
          <p:cNvPr id="5" name="Picture 4"/>
          <p:cNvPicPr>
            <a:picLocks noChangeAspect="1"/>
          </p:cNvPicPr>
          <p:nvPr/>
        </p:nvPicPr>
        <p:blipFill>
          <a:blip r:embed="rId2" cstate="print"/>
          <a:stretch>
            <a:fillRect/>
          </a:stretch>
        </p:blipFill>
        <p:spPr>
          <a:xfrm>
            <a:off x="581025" y="1624012"/>
            <a:ext cx="7981950" cy="3609975"/>
          </a:xfrm>
          <a:prstGeom prst="rect">
            <a:avLst/>
          </a:prstGeom>
        </p:spPr>
      </p:pic>
    </p:spTree>
    <p:extLst>
      <p:ext uri="{BB962C8B-B14F-4D97-AF65-F5344CB8AC3E}">
        <p14:creationId xmlns:p14="http://schemas.microsoft.com/office/powerpoint/2010/main" val="131745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3957494"/>
          </a:xfrm>
        </p:spPr>
        <p:txBody>
          <a:bodyPr/>
          <a:lstStyle/>
          <a:p>
            <a:endParaRPr lang="en-US" dirty="0"/>
          </a:p>
          <a:p>
            <a:pPr marL="342900" indent="-342900">
              <a:buClr>
                <a:schemeClr val="accent6">
                  <a:lumMod val="75000"/>
                  <a:lumOff val="25000"/>
                </a:schemeClr>
              </a:buClr>
              <a:buFont typeface="Arial" panose="020B0604020202020204" pitchFamily="34" charset="0"/>
              <a:buChar char="•"/>
            </a:pPr>
            <a:r>
              <a:rPr lang="en-US" sz="2400" dirty="0"/>
              <a:t>In 2009, SETMA launched a Business Intelligence software solution for real-time analytics.  </a:t>
            </a:r>
          </a:p>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r>
              <a:rPr lang="en-US" sz="2400" dirty="0"/>
              <a:t>Trending revealed that from October-December,2009, many patients were losing HbA1C control.  Further analysis showed that these patients were being seen and tested less often in this period than those who maintained control.</a:t>
            </a:r>
          </a:p>
          <a:p>
            <a:endParaRPr lang="en-US" dirty="0"/>
          </a:p>
          <a:p>
            <a:endParaRPr lang="en-US" dirty="0"/>
          </a:p>
        </p:txBody>
      </p:sp>
      <p:sp>
        <p:nvSpPr>
          <p:cNvPr id="3" name="Title 2"/>
          <p:cNvSpPr>
            <a:spLocks noGrp="1"/>
          </p:cNvSpPr>
          <p:nvPr>
            <p:ph type="title"/>
          </p:nvPr>
        </p:nvSpPr>
        <p:spPr/>
        <p:txBody>
          <a:bodyPr/>
          <a:lstStyle/>
          <a:p>
            <a:r>
              <a:rPr lang="en-US" dirty="0"/>
              <a:t>The Value of Trending</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36</a:t>
            </a:fld>
            <a:r>
              <a:rPr dirty="0"/>
              <a:t> ]</a:t>
            </a:r>
          </a:p>
        </p:txBody>
      </p:sp>
    </p:spTree>
    <p:extLst>
      <p:ext uri="{BB962C8B-B14F-4D97-AF65-F5344CB8AC3E}">
        <p14:creationId xmlns:p14="http://schemas.microsoft.com/office/powerpoint/2010/main" val="95677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4052391"/>
          </a:xfrm>
        </p:spPr>
        <p:txBody>
          <a:bodyPr/>
          <a:lstStyle/>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r>
              <a:rPr lang="en-US" sz="2400" dirty="0"/>
              <a:t>A 2010 Quality Improvement Initiative included writing all patients with diabetes encouraging them to make appointments and get tested in the last quarter of the year.  </a:t>
            </a:r>
          </a:p>
          <a:p>
            <a:pPr marL="342900" indent="-342900">
              <a:buClr>
                <a:schemeClr val="accent6">
                  <a:lumMod val="75000"/>
                  <a:lumOff val="25000"/>
                </a:schemeClr>
              </a:buClr>
              <a:buFont typeface="Arial" panose="020B0604020202020204" pitchFamily="34" charset="0"/>
              <a:buChar char="•"/>
            </a:pPr>
            <a:r>
              <a:rPr lang="en-US" sz="2400" dirty="0"/>
              <a:t>A contract was made, which encouraged celebration of holidays while maintaining dietary discretion, exercise and testing.  </a:t>
            </a:r>
          </a:p>
          <a:p>
            <a:pPr marL="342900" indent="-342900">
              <a:buClr>
                <a:schemeClr val="accent6">
                  <a:lumMod val="75000"/>
                  <a:lumOff val="25000"/>
                </a:schemeClr>
              </a:buClr>
              <a:buFont typeface="Arial" panose="020B0604020202020204" pitchFamily="34" charset="0"/>
              <a:buChar char="•"/>
            </a:pPr>
            <a:r>
              <a:rPr lang="en-US" sz="2400" b="1" dirty="0"/>
              <a:t>In 2011, trending analysis showed that the holiday-induced loss of control had been eliminated.</a:t>
            </a:r>
          </a:p>
          <a:p>
            <a:endParaRPr lang="en-US" dirty="0"/>
          </a:p>
        </p:txBody>
      </p:sp>
      <p:sp>
        <p:nvSpPr>
          <p:cNvPr id="3" name="Title 2"/>
          <p:cNvSpPr>
            <a:spLocks noGrp="1"/>
          </p:cNvSpPr>
          <p:nvPr>
            <p:ph type="title"/>
          </p:nvPr>
        </p:nvSpPr>
        <p:spPr/>
        <p:txBody>
          <a:bodyPr/>
          <a:lstStyle/>
          <a:p>
            <a:r>
              <a:rPr lang="en-US" dirty="0"/>
              <a:t>The Value of Trending</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37</a:t>
            </a:fld>
            <a:r>
              <a:rPr dirty="0"/>
              <a:t> ]</a:t>
            </a:r>
          </a:p>
        </p:txBody>
      </p:sp>
    </p:spTree>
    <p:extLst>
      <p:ext uri="{BB962C8B-B14F-4D97-AF65-F5344CB8AC3E}">
        <p14:creationId xmlns:p14="http://schemas.microsoft.com/office/powerpoint/2010/main" val="296375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4693593"/>
          </a:xfrm>
        </p:spPr>
        <p:txBody>
          <a:bodyPr/>
          <a:lstStyle/>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r>
              <a:rPr lang="en-US" sz="2400" dirty="0"/>
              <a:t>In its staff, SETMA is a multi-ethnic, multi-national, multi-faith practice and so we are in our patient population.</a:t>
            </a:r>
          </a:p>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r>
              <a:rPr lang="en-US" sz="2400" dirty="0"/>
              <a:t>It is important to SETMA that all people receive equal care in access, process and outcomes.  As a result, we examine our treatment by ethnicity, as well as by many other categories.</a:t>
            </a:r>
          </a:p>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endParaRPr lang="en-US" sz="2400" dirty="0"/>
          </a:p>
        </p:txBody>
      </p:sp>
      <p:sp>
        <p:nvSpPr>
          <p:cNvPr id="3" name="Title 2"/>
          <p:cNvSpPr>
            <a:spLocks noGrp="1"/>
          </p:cNvSpPr>
          <p:nvPr>
            <p:ph type="title"/>
          </p:nvPr>
        </p:nvSpPr>
        <p:spPr/>
        <p:txBody>
          <a:bodyPr/>
          <a:lstStyle/>
          <a:p>
            <a:r>
              <a:rPr lang="en-US" dirty="0"/>
              <a:t>Ethnic Disparities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38</a:t>
            </a:fld>
            <a:r>
              <a:rPr dirty="0"/>
              <a:t> ]</a:t>
            </a:r>
          </a:p>
        </p:txBody>
      </p:sp>
    </p:spTree>
    <p:extLst>
      <p:ext uri="{BB962C8B-B14F-4D97-AF65-F5344CB8AC3E}">
        <p14:creationId xmlns:p14="http://schemas.microsoft.com/office/powerpoint/2010/main" val="356917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5176" y="1507680"/>
            <a:ext cx="8604504" cy="3385542"/>
          </a:xfrm>
        </p:spPr>
        <p:txBody>
          <a:bodyPr/>
          <a:lstStyle/>
          <a:p>
            <a:endParaRPr lang="en-US" sz="2400" dirty="0"/>
          </a:p>
          <a:p>
            <a:r>
              <a:rPr lang="en-US" sz="2400" dirty="0"/>
              <a:t>Lincoln said, </a:t>
            </a:r>
          </a:p>
          <a:p>
            <a:endParaRPr lang="en-US" sz="2400" dirty="0"/>
          </a:p>
          <a:p>
            <a:pPr algn="ctr"/>
            <a:r>
              <a:rPr lang="en-US" sz="2400" dirty="0"/>
              <a:t>“If we could first know where we are, and whither we are tending, we could better judge what to do, and how to do it.”  </a:t>
            </a:r>
          </a:p>
          <a:p>
            <a:endParaRPr lang="en-US" sz="2400" dirty="0"/>
          </a:p>
          <a:p>
            <a:r>
              <a:rPr lang="en-US" sz="2400" dirty="0"/>
              <a:t>	</a:t>
            </a:r>
          </a:p>
          <a:p>
            <a:pPr algn="ctr"/>
            <a:r>
              <a:rPr lang="en-US" sz="1100" dirty="0"/>
              <a:t>(Quoted by David Eisenhower in the Foreword to Churchill: The Prophetic Statesman, by James C. Humes, Regnery, New York, 2012</a:t>
            </a:r>
            <a:r>
              <a:rPr lang="en-US" sz="1000" dirty="0"/>
              <a:t>)</a:t>
            </a:r>
          </a:p>
        </p:txBody>
      </p:sp>
      <p:sp>
        <p:nvSpPr>
          <p:cNvPr id="5" name="Title 4"/>
          <p:cNvSpPr>
            <a:spLocks noGrp="1"/>
          </p:cNvSpPr>
          <p:nvPr>
            <p:ph type="title"/>
          </p:nvPr>
        </p:nvSpPr>
        <p:spPr/>
        <p:txBody>
          <a:bodyPr/>
          <a:lstStyle/>
          <a:p>
            <a:r>
              <a:rPr lang="en-US" altLang="en-US" dirty="0"/>
              <a:t>Abraham Lincoln and Data Analytics</a:t>
            </a:r>
            <a:endParaRPr lang="en-US" dirty="0"/>
          </a:p>
        </p:txBody>
      </p:sp>
    </p:spTree>
    <p:extLst>
      <p:ext uri="{BB962C8B-B14F-4D97-AF65-F5344CB8AC3E}">
        <p14:creationId xmlns:p14="http://schemas.microsoft.com/office/powerpoint/2010/main" val="276899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3595856"/>
          </a:xfrm>
        </p:spPr>
        <p:txBody>
          <a:bodyPr/>
          <a:lstStyle/>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r>
              <a:rPr lang="en-US" sz="2400" dirty="0"/>
              <a:t>Approximately, one-third of the patients we treat with diabetes are African-American and two-thirds are Caucasian.  As the control (gold) and uncontrolled (purple) groups demonstrate, there is no distinction between the treatment of these patients by ethnicity, effectively eliminating ethnic disparity in SETMA’s treatment of diabetes.</a:t>
            </a:r>
          </a:p>
          <a:p>
            <a:pPr marL="342900" indent="-342900">
              <a:buClr>
                <a:schemeClr val="accent6">
                  <a:lumMod val="75000"/>
                  <a:lumOff val="25000"/>
                </a:schemeClr>
              </a:buClr>
              <a:buFont typeface="Arial" panose="020B0604020202020204" pitchFamily="34" charset="0"/>
              <a:buChar char="•"/>
            </a:pPr>
            <a:endParaRPr lang="en-US" sz="2400" dirty="0"/>
          </a:p>
        </p:txBody>
      </p:sp>
      <p:sp>
        <p:nvSpPr>
          <p:cNvPr id="3" name="Title 2"/>
          <p:cNvSpPr>
            <a:spLocks noGrp="1"/>
          </p:cNvSpPr>
          <p:nvPr>
            <p:ph type="title"/>
          </p:nvPr>
        </p:nvSpPr>
        <p:spPr/>
        <p:txBody>
          <a:bodyPr/>
          <a:lstStyle/>
          <a:p>
            <a:r>
              <a:rPr lang="en-US" dirty="0"/>
              <a:t>Ethnic Disparities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39</a:t>
            </a:fld>
            <a:r>
              <a:rPr dirty="0"/>
              <a:t> ]</a:t>
            </a:r>
          </a:p>
        </p:txBody>
      </p:sp>
    </p:spTree>
    <p:extLst>
      <p:ext uri="{BB962C8B-B14F-4D97-AF65-F5344CB8AC3E}">
        <p14:creationId xmlns:p14="http://schemas.microsoft.com/office/powerpoint/2010/main" val="109352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Diabetes Audit - Ethnicity</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40</a:t>
            </a:fld>
            <a:r>
              <a:rPr dirty="0"/>
              <a:t>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1924" y="1543780"/>
            <a:ext cx="44196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29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4331955"/>
          </a:xfrm>
        </p:spPr>
        <p:txBody>
          <a:bodyPr/>
          <a:lstStyle/>
          <a:p>
            <a:pPr marL="342900" indent="-342900">
              <a:buClr>
                <a:schemeClr val="accent6">
                  <a:lumMod val="75000"/>
                  <a:lumOff val="25000"/>
                </a:schemeClr>
              </a:buClr>
              <a:buFont typeface="Arial" panose="020B0604020202020204" pitchFamily="34" charset="0"/>
              <a:buChar char="•"/>
            </a:pPr>
            <a:r>
              <a:rPr lang="en-US" sz="2400" dirty="0"/>
              <a:t>Financial barriers to care are a significant problem in the United States.  Twelve years ago, SETMA initiated a zero co-pay for capitated, HMO patients in order to eliminate economic barriers to care.</a:t>
            </a:r>
          </a:p>
          <a:p>
            <a:pPr marL="342900" indent="-342900">
              <a:buClr>
                <a:schemeClr val="accent6">
                  <a:lumMod val="75000"/>
                  <a:lumOff val="25000"/>
                </a:schemeClr>
              </a:buClr>
              <a:buFont typeface="Arial" panose="020B0604020202020204" pitchFamily="34" charset="0"/>
              <a:buChar char="•"/>
            </a:pPr>
            <a:r>
              <a:rPr lang="en-US" sz="2400" dirty="0"/>
              <a:t>Comparing FFS Medicare patients and capitated HMO, and uninsured patients, it can be inferred from this data that the elimination of economic barriers results in improved outcomes. </a:t>
            </a:r>
          </a:p>
          <a:p>
            <a:pPr marL="342900" indent="-342900">
              <a:buClr>
                <a:schemeClr val="accent6">
                  <a:lumMod val="75000"/>
                  <a:lumOff val="25000"/>
                </a:schemeClr>
              </a:buClr>
              <a:buFont typeface="Arial" panose="020B0604020202020204" pitchFamily="34" charset="0"/>
              <a:buChar char="•"/>
            </a:pPr>
            <a:r>
              <a:rPr lang="en-US" sz="2400" dirty="0"/>
              <a:t>Through SETMA’s Foundation, we are making further attempts to compensate for economic barriers to care</a:t>
            </a:r>
            <a:r>
              <a:rPr lang="en-US" dirty="0"/>
              <a:t>.</a:t>
            </a:r>
          </a:p>
          <a:p>
            <a:endParaRPr lang="en-US" dirty="0"/>
          </a:p>
        </p:txBody>
      </p:sp>
      <p:sp>
        <p:nvSpPr>
          <p:cNvPr id="3" name="Title 2"/>
          <p:cNvSpPr>
            <a:spLocks noGrp="1"/>
          </p:cNvSpPr>
          <p:nvPr>
            <p:ph type="title"/>
          </p:nvPr>
        </p:nvSpPr>
        <p:spPr/>
        <p:txBody>
          <a:bodyPr/>
          <a:lstStyle/>
          <a:p>
            <a:r>
              <a:rPr lang="en-US" dirty="0"/>
              <a:t>Diabetes Care Improvements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41</a:t>
            </a:fld>
            <a:r>
              <a:rPr dirty="0"/>
              <a:t> ]</a:t>
            </a:r>
          </a:p>
        </p:txBody>
      </p:sp>
    </p:spTree>
    <p:extLst>
      <p:ext uri="{BB962C8B-B14F-4D97-AF65-F5344CB8AC3E}">
        <p14:creationId xmlns:p14="http://schemas.microsoft.com/office/powerpoint/2010/main" val="183292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Diabetes Audit – Financial Class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42</a:t>
            </a:fld>
            <a:r>
              <a:rPr dirty="0"/>
              <a:t>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4211" y="1752600"/>
            <a:ext cx="6943725"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19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4514056"/>
          </a:xfrm>
        </p:spPr>
        <p:txBody>
          <a:bodyPr/>
          <a:lstStyle/>
          <a:p>
            <a:pPr marL="342900" indent="-342900">
              <a:buClr>
                <a:schemeClr val="accent6">
                  <a:lumMod val="75000"/>
                  <a:lumOff val="25000"/>
                </a:schemeClr>
              </a:buClr>
              <a:buFont typeface="Arial" panose="020B0604020202020204" pitchFamily="34" charset="0"/>
              <a:buChar char="•"/>
            </a:pPr>
            <a:r>
              <a:rPr lang="en-US" sz="2400" dirty="0"/>
              <a:t>SETMA’s  ability to track, audit and analyze data has improved as illustrated by the following NCQA Diabetes Recognition Program audit which takes 16 seconds to complete through SETMA’s Business Intelligence  (BI) software deployment.</a:t>
            </a:r>
          </a:p>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r>
              <a:rPr lang="en-US" sz="2400" dirty="0"/>
              <a:t>While quality metrics are the foundation of quality,  auditing of performance is often overlooked as a critical component of the process.</a:t>
            </a:r>
          </a:p>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endParaRPr lang="en-US" sz="2400" dirty="0"/>
          </a:p>
        </p:txBody>
      </p:sp>
      <p:sp>
        <p:nvSpPr>
          <p:cNvPr id="3" name="Title 2"/>
          <p:cNvSpPr>
            <a:spLocks noGrp="1"/>
          </p:cNvSpPr>
          <p:nvPr>
            <p:ph type="title"/>
          </p:nvPr>
        </p:nvSpPr>
        <p:spPr/>
        <p:txBody>
          <a:bodyPr/>
          <a:lstStyle/>
          <a:p>
            <a:r>
              <a:rPr lang="en-US" dirty="0"/>
              <a:t>Auditing Data</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43</a:t>
            </a:fld>
            <a:r>
              <a:rPr dirty="0"/>
              <a:t> ]</a:t>
            </a:r>
          </a:p>
        </p:txBody>
      </p:sp>
    </p:spTree>
    <p:extLst>
      <p:ext uri="{BB962C8B-B14F-4D97-AF65-F5344CB8AC3E}">
        <p14:creationId xmlns:p14="http://schemas.microsoft.com/office/powerpoint/2010/main" val="34879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Auditing Data</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44</a:t>
            </a:fld>
            <a:r>
              <a:rPr dirty="0"/>
              <a:t> ]</a:t>
            </a:r>
          </a:p>
        </p:txBody>
      </p:sp>
      <p:pic>
        <p:nvPicPr>
          <p:cNvPr id="2" name="Picture 1"/>
          <p:cNvPicPr>
            <a:picLocks noChangeAspect="1"/>
          </p:cNvPicPr>
          <p:nvPr/>
        </p:nvPicPr>
        <p:blipFill>
          <a:blip r:embed="rId2"/>
          <a:stretch>
            <a:fillRect/>
          </a:stretch>
        </p:blipFill>
        <p:spPr>
          <a:xfrm>
            <a:off x="1469935" y="1398588"/>
            <a:ext cx="6277065" cy="4903957"/>
          </a:xfrm>
          <a:prstGeom prst="rect">
            <a:avLst/>
          </a:prstGeom>
        </p:spPr>
      </p:pic>
    </p:spTree>
    <p:extLst>
      <p:ext uri="{BB962C8B-B14F-4D97-AF65-F5344CB8AC3E}">
        <p14:creationId xmlns:p14="http://schemas.microsoft.com/office/powerpoint/2010/main" val="100138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4349909"/>
          </a:xfrm>
        </p:spPr>
        <p:txBody>
          <a:bodyPr/>
          <a:lstStyle/>
          <a:p>
            <a:pPr marL="285750" indent="-285750">
              <a:buClr>
                <a:schemeClr val="accent6">
                  <a:lumMod val="75000"/>
                  <a:lumOff val="25000"/>
                </a:schemeClr>
              </a:buClr>
              <a:buFont typeface="Arial" panose="020B0604020202020204" pitchFamily="34" charset="0"/>
              <a:buChar char="•"/>
            </a:pPr>
            <a:r>
              <a:rPr lang="en-US" sz="2400" dirty="0"/>
              <a:t>SETMA is able to analyze patterns to explain why one population, or one patient is not to goal while others are.  Our analysis looks at:</a:t>
            </a:r>
          </a:p>
          <a:p>
            <a:pPr marL="568325" lvl="1" indent="-285750"/>
            <a:r>
              <a:rPr lang="en-US" sz="2000" dirty="0"/>
              <a:t>Frequency of visits</a:t>
            </a:r>
          </a:p>
          <a:p>
            <a:pPr marL="568325" lvl="1" indent="-285750"/>
            <a:r>
              <a:rPr lang="en-US" sz="2000" dirty="0"/>
              <a:t>Frequency of testing</a:t>
            </a:r>
          </a:p>
          <a:p>
            <a:pPr marL="568325" lvl="1" indent="-285750"/>
            <a:r>
              <a:rPr lang="en-US" sz="2000" dirty="0"/>
              <a:t>Number of medications</a:t>
            </a:r>
          </a:p>
          <a:p>
            <a:pPr marL="568325" lvl="1" indent="-285750"/>
            <a:r>
              <a:rPr lang="en-US" sz="2000" dirty="0"/>
              <a:t>Change in treatment if not to goal</a:t>
            </a:r>
          </a:p>
          <a:p>
            <a:pPr marL="568325" lvl="1" indent="-285750"/>
            <a:r>
              <a:rPr lang="en-US" sz="2000" dirty="0"/>
              <a:t>Attended Education or not</a:t>
            </a:r>
          </a:p>
          <a:p>
            <a:pPr marL="568325" lvl="1" indent="-285750"/>
            <a:r>
              <a:rPr lang="en-US" sz="2000" dirty="0"/>
              <a:t>Ethnic disparities of care</a:t>
            </a:r>
          </a:p>
          <a:p>
            <a:pPr marL="568325" lvl="1" indent="-285750"/>
            <a:r>
              <a:rPr lang="en-US" sz="2000" dirty="0"/>
              <a:t>Age and Gender variations, etc.</a:t>
            </a:r>
          </a:p>
          <a:p>
            <a:endParaRPr lang="en-US" dirty="0"/>
          </a:p>
        </p:txBody>
      </p:sp>
      <p:sp>
        <p:nvSpPr>
          <p:cNvPr id="3" name="Title 2"/>
          <p:cNvSpPr>
            <a:spLocks noGrp="1"/>
          </p:cNvSpPr>
          <p:nvPr>
            <p:ph type="title"/>
          </p:nvPr>
        </p:nvSpPr>
        <p:spPr/>
        <p:txBody>
          <a:bodyPr/>
          <a:lstStyle/>
          <a:p>
            <a:r>
              <a:rPr lang="en-US" dirty="0"/>
              <a:t>Recognizing Patterns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45</a:t>
            </a:fld>
            <a:r>
              <a:rPr dirty="0"/>
              <a:t> ]</a:t>
            </a:r>
          </a:p>
        </p:txBody>
      </p:sp>
    </p:spTree>
    <p:extLst>
      <p:ext uri="{BB962C8B-B14F-4D97-AF65-F5344CB8AC3E}">
        <p14:creationId xmlns:p14="http://schemas.microsoft.com/office/powerpoint/2010/main" val="17526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Recognizing Patterns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46</a:t>
            </a:fld>
            <a:r>
              <a:rPr dirty="0"/>
              <a:t>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235075" y="1981200"/>
            <a:ext cx="7551738" cy="3597275"/>
          </a:xfrm>
          <a:prstGeom prst="rect">
            <a:avLst/>
          </a:prstGeom>
        </p:spPr>
      </p:pic>
    </p:spTree>
    <p:extLst>
      <p:ext uri="{BB962C8B-B14F-4D97-AF65-F5344CB8AC3E}">
        <p14:creationId xmlns:p14="http://schemas.microsoft.com/office/powerpoint/2010/main" val="300177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Recognizing Patterns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47</a:t>
            </a:fld>
            <a:r>
              <a:rPr dirty="0"/>
              <a:t>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663700" y="1981200"/>
            <a:ext cx="6694488" cy="3292475"/>
          </a:xfrm>
          <a:prstGeom prst="rect">
            <a:avLst/>
          </a:prstGeom>
        </p:spPr>
      </p:pic>
    </p:spTree>
    <p:extLst>
      <p:ext uri="{BB962C8B-B14F-4D97-AF65-F5344CB8AC3E}">
        <p14:creationId xmlns:p14="http://schemas.microsoft.com/office/powerpoint/2010/main" val="2279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4054956"/>
          </a:xfrm>
        </p:spPr>
        <p:txBody>
          <a:bodyPr/>
          <a:lstStyle/>
          <a:p>
            <a:pPr marL="342900" indent="-342900">
              <a:buClr>
                <a:schemeClr val="accent6">
                  <a:lumMod val="75000"/>
                  <a:lumOff val="25000"/>
                </a:schemeClr>
              </a:buClr>
              <a:buFont typeface="Arial" panose="020B0604020202020204" pitchFamily="34" charset="0"/>
              <a:buChar char="•"/>
            </a:pPr>
            <a:r>
              <a:rPr lang="en-US" sz="2400" dirty="0"/>
              <a:t>Our data is not only useful to see how we did or how we are doing, we can also use it to predict the future.</a:t>
            </a:r>
          </a:p>
          <a:p>
            <a:pPr marL="342900" indent="-342900">
              <a:buClr>
                <a:schemeClr val="accent6">
                  <a:lumMod val="75000"/>
                  <a:lumOff val="25000"/>
                </a:schemeClr>
              </a:buClr>
              <a:buFont typeface="Arial" panose="020B0604020202020204" pitchFamily="34" charset="0"/>
              <a:buChar char="•"/>
            </a:pPr>
            <a:r>
              <a:rPr lang="en-US" sz="2400" dirty="0"/>
              <a:t>By looking more closely at our trending results, we can extrapolate those trends into the future and begin to predict what we think will happen.</a:t>
            </a:r>
          </a:p>
          <a:p>
            <a:pPr marL="342900" indent="-342900">
              <a:buClr>
                <a:schemeClr val="accent6">
                  <a:lumMod val="75000"/>
                  <a:lumOff val="25000"/>
                </a:schemeClr>
              </a:buClr>
              <a:buFont typeface="Arial" panose="020B0604020202020204" pitchFamily="34" charset="0"/>
              <a:buChar char="•"/>
            </a:pPr>
            <a:r>
              <a:rPr lang="en-US" sz="2400" dirty="0"/>
              <a:t>By analyzing past trends of patients who have been readmitted to the hospital, we have been able to predict the factors that we believe are likely to reduce a patient’s risk of unnecessary readmission to the hospital.</a:t>
            </a:r>
          </a:p>
          <a:p>
            <a:pPr marL="342900" indent="-342900">
              <a:buClr>
                <a:schemeClr val="accent6">
                  <a:lumMod val="75000"/>
                  <a:lumOff val="25000"/>
                </a:schemeClr>
              </a:buClr>
              <a:buFont typeface="Arial" panose="020B0604020202020204" pitchFamily="34" charset="0"/>
              <a:buChar char="•"/>
            </a:pPr>
            <a:endParaRPr lang="en-US" sz="2400" dirty="0"/>
          </a:p>
        </p:txBody>
      </p:sp>
      <p:sp>
        <p:nvSpPr>
          <p:cNvPr id="3" name="Title 2"/>
          <p:cNvSpPr>
            <a:spLocks noGrp="1"/>
          </p:cNvSpPr>
          <p:nvPr>
            <p:ph type="title"/>
          </p:nvPr>
        </p:nvSpPr>
        <p:spPr/>
        <p:txBody>
          <a:bodyPr/>
          <a:lstStyle/>
          <a:p>
            <a:r>
              <a:rPr lang="en-US" dirty="0"/>
              <a:t>Predictive Modeling</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48</a:t>
            </a:fld>
            <a:r>
              <a:rPr dirty="0"/>
              <a:t> ]</a:t>
            </a:r>
          </a:p>
        </p:txBody>
      </p:sp>
    </p:spTree>
    <p:extLst>
      <p:ext uri="{BB962C8B-B14F-4D97-AF65-F5344CB8AC3E}">
        <p14:creationId xmlns:p14="http://schemas.microsoft.com/office/powerpoint/2010/main" val="357149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9194" y="2347939"/>
            <a:ext cx="8604504" cy="1569660"/>
          </a:xfrm>
        </p:spPr>
        <p:txBody>
          <a:bodyPr/>
          <a:lstStyle/>
          <a:p>
            <a:pPr algn="ctr"/>
            <a:r>
              <a:rPr lang="en-US" altLang="en-US" sz="2400" dirty="0"/>
              <a:t>“In any human enterprise, if the participants are unwilling to objectively and honestly face where they are, it is improbable that they will ever get to where they want to be, let alone to where they need to be or should be.”</a:t>
            </a:r>
          </a:p>
        </p:txBody>
      </p:sp>
      <p:sp>
        <p:nvSpPr>
          <p:cNvPr id="5" name="Title 4"/>
          <p:cNvSpPr>
            <a:spLocks noGrp="1"/>
          </p:cNvSpPr>
          <p:nvPr>
            <p:ph type="title"/>
          </p:nvPr>
        </p:nvSpPr>
        <p:spPr/>
        <p:txBody>
          <a:bodyPr/>
          <a:lstStyle/>
          <a:p>
            <a:r>
              <a:rPr lang="en-US" dirty="0"/>
              <a:t>Application of Lincoln’s Ideal</a:t>
            </a:r>
          </a:p>
        </p:txBody>
      </p:sp>
    </p:spTree>
    <p:extLst>
      <p:ext uri="{BB962C8B-B14F-4D97-AF65-F5344CB8AC3E}">
        <p14:creationId xmlns:p14="http://schemas.microsoft.com/office/powerpoint/2010/main" val="83662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4511491"/>
          </a:xfrm>
        </p:spPr>
        <p:txBody>
          <a:bodyPr/>
          <a:lstStyle/>
          <a:p>
            <a:r>
              <a:rPr lang="en-US" sz="2400" dirty="0"/>
              <a:t>When we looked at our past readmission data, we found that three actions played a significant role in keeping patients from coming back to the hospital unnecessarily.  They are:</a:t>
            </a:r>
          </a:p>
          <a:p>
            <a:pPr marL="285750" indent="-285750">
              <a:buFont typeface="Arial" panose="020B0604020202020204" pitchFamily="34" charset="0"/>
              <a:buChar char="•"/>
            </a:pPr>
            <a:endParaRPr lang="en-US" sz="2400" dirty="0"/>
          </a:p>
          <a:p>
            <a:pPr marL="342900" indent="-342900">
              <a:buClr>
                <a:schemeClr val="accent6">
                  <a:lumMod val="75000"/>
                  <a:lumOff val="25000"/>
                </a:schemeClr>
              </a:buClr>
              <a:buFont typeface="+mj-lt"/>
              <a:buAutoNum type="arabicPeriod"/>
            </a:pPr>
            <a:r>
              <a:rPr lang="en-US" sz="2400" dirty="0"/>
              <a:t>The patient received their Hospital Care Summary and Post Hospital Plan of Care and Treatment Plan (previously called the Discharge Summary) and the time of discharge.</a:t>
            </a:r>
          </a:p>
          <a:p>
            <a:pPr marL="342900" indent="-342900">
              <a:buClr>
                <a:schemeClr val="accent6">
                  <a:lumMod val="75000"/>
                  <a:lumOff val="25000"/>
                </a:schemeClr>
              </a:buClr>
              <a:buFont typeface="+mj-lt"/>
              <a:buAutoNum type="arabicPeriod"/>
            </a:pPr>
            <a:r>
              <a:rPr lang="en-US" sz="2400" dirty="0"/>
              <a:t>A 12-30 minute care coaching call the day after discharge from the hospital.</a:t>
            </a:r>
          </a:p>
          <a:p>
            <a:pPr marL="342900" indent="-342900">
              <a:buClr>
                <a:schemeClr val="accent6">
                  <a:lumMod val="75000"/>
                  <a:lumOff val="25000"/>
                </a:schemeClr>
              </a:buClr>
              <a:buFont typeface="+mj-lt"/>
              <a:buAutoNum type="arabicPeriod"/>
            </a:pPr>
            <a:r>
              <a:rPr lang="en-US" sz="2400" dirty="0"/>
              <a:t>Seeing the patient in the clinic within 5 days after discharge.</a:t>
            </a:r>
          </a:p>
          <a:p>
            <a:endParaRPr lang="en-US" dirty="0"/>
          </a:p>
        </p:txBody>
      </p:sp>
      <p:sp>
        <p:nvSpPr>
          <p:cNvPr id="3" name="Title 2"/>
          <p:cNvSpPr>
            <a:spLocks noGrp="1"/>
          </p:cNvSpPr>
          <p:nvPr>
            <p:ph type="title"/>
          </p:nvPr>
        </p:nvSpPr>
        <p:spPr/>
        <p:txBody>
          <a:bodyPr/>
          <a:lstStyle/>
          <a:p>
            <a:r>
              <a:rPr lang="en-US" altLang="en-US" dirty="0"/>
              <a:t>Hospital Readmissions</a:t>
            </a:r>
            <a:endParaRPr lang="en-US" dirty="0"/>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49</a:t>
            </a:fld>
            <a:r>
              <a:rPr dirty="0"/>
              <a:t> ]</a:t>
            </a:r>
          </a:p>
        </p:txBody>
      </p:sp>
    </p:spTree>
    <p:extLst>
      <p:ext uri="{BB962C8B-B14F-4D97-AF65-F5344CB8AC3E}">
        <p14:creationId xmlns:p14="http://schemas.microsoft.com/office/powerpoint/2010/main" val="146380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Hospital Readmissions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50</a:t>
            </a:fld>
            <a:r>
              <a:rPr dirty="0"/>
              <a:t> ]</a:t>
            </a:r>
          </a:p>
        </p:txBody>
      </p:sp>
      <p:pic>
        <p:nvPicPr>
          <p:cNvPr id="5" name="Picture 4"/>
          <p:cNvPicPr>
            <a:picLocks noChangeAspect="1"/>
          </p:cNvPicPr>
          <p:nvPr/>
        </p:nvPicPr>
        <p:blipFill>
          <a:blip r:embed="rId2" cstate="print"/>
          <a:stretch>
            <a:fillRect/>
          </a:stretch>
        </p:blipFill>
        <p:spPr>
          <a:xfrm>
            <a:off x="2128837" y="1349232"/>
            <a:ext cx="5114477" cy="4838185"/>
          </a:xfrm>
          <a:prstGeom prst="rect">
            <a:avLst/>
          </a:prstGeom>
        </p:spPr>
      </p:pic>
    </p:spTree>
    <p:extLst>
      <p:ext uri="{BB962C8B-B14F-4D97-AF65-F5344CB8AC3E}">
        <p14:creationId xmlns:p14="http://schemas.microsoft.com/office/powerpoint/2010/main" val="276895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4290918"/>
          </a:xfrm>
        </p:spPr>
        <p:txBody>
          <a:bodyPr/>
          <a:lstStyle/>
          <a:p>
            <a:pPr marL="285750" indent="-285750">
              <a:buClr>
                <a:schemeClr val="accent6">
                  <a:lumMod val="75000"/>
                  <a:lumOff val="25000"/>
                </a:schemeClr>
              </a:buClr>
              <a:buFont typeface="Arial" panose="020B0604020202020204" pitchFamily="34" charset="0"/>
              <a:buChar char="•"/>
            </a:pPr>
            <a:r>
              <a:rPr lang="en-US" sz="2400" dirty="0"/>
              <a:t>By predicting our future, we are able proactively to respond in the present.  As a result, we have</a:t>
            </a:r>
          </a:p>
          <a:p>
            <a:pPr marL="285750" indent="-285750">
              <a:buClr>
                <a:schemeClr val="accent6">
                  <a:lumMod val="75000"/>
                  <a:lumOff val="25000"/>
                </a:schemeClr>
              </a:buClr>
              <a:buFont typeface="Arial" panose="020B0604020202020204" pitchFamily="34" charset="0"/>
              <a:buChar char="•"/>
            </a:pPr>
            <a:endParaRPr lang="en-US" sz="2400" dirty="0"/>
          </a:p>
          <a:p>
            <a:pPr marL="568325" lvl="1" indent="-285750"/>
            <a:r>
              <a:rPr lang="en-US" sz="2800" dirty="0"/>
              <a:t>Increased  the quality of our care</a:t>
            </a:r>
          </a:p>
          <a:p>
            <a:pPr marL="568325" lvl="1" indent="-285750"/>
            <a:r>
              <a:rPr lang="en-US" sz="2800" dirty="0"/>
              <a:t>Decreased the cost of our care</a:t>
            </a:r>
          </a:p>
          <a:p>
            <a:pPr marL="568325" lvl="1" indent="-285750"/>
            <a:r>
              <a:rPr lang="en-US" sz="2800" dirty="0"/>
              <a:t>Increased patient adherence with treatment</a:t>
            </a:r>
          </a:p>
          <a:p>
            <a:pPr marL="568325" lvl="1" indent="-285750"/>
            <a:r>
              <a:rPr lang="en-US" sz="2800" dirty="0"/>
              <a:t>Increased patient satisfaction</a:t>
            </a:r>
          </a:p>
          <a:p>
            <a:pPr marL="285750" indent="-285750">
              <a:buClr>
                <a:schemeClr val="accent6">
                  <a:lumMod val="75000"/>
                  <a:lumOff val="25000"/>
                </a:schemeClr>
              </a:buClr>
              <a:buFont typeface="Arial" panose="020B0604020202020204" pitchFamily="34" charset="0"/>
              <a:buChar char="•"/>
            </a:pPr>
            <a:endParaRPr lang="en-US" sz="2400" dirty="0"/>
          </a:p>
          <a:p>
            <a:pPr marL="285750" indent="-285750">
              <a:buClr>
                <a:schemeClr val="accent6">
                  <a:lumMod val="75000"/>
                  <a:lumOff val="25000"/>
                </a:schemeClr>
              </a:buClr>
              <a:buFont typeface="Arial" panose="020B0604020202020204" pitchFamily="34" charset="0"/>
              <a:buChar char="•"/>
            </a:pPr>
            <a:endParaRPr lang="en-US" sz="2400" dirty="0"/>
          </a:p>
        </p:txBody>
      </p:sp>
      <p:sp>
        <p:nvSpPr>
          <p:cNvPr id="3" name="Title 2"/>
          <p:cNvSpPr>
            <a:spLocks noGrp="1"/>
          </p:cNvSpPr>
          <p:nvPr>
            <p:ph type="title"/>
          </p:nvPr>
        </p:nvSpPr>
        <p:spPr/>
        <p:txBody>
          <a:bodyPr/>
          <a:lstStyle/>
          <a:p>
            <a:r>
              <a:rPr lang="en-US" altLang="en-US" dirty="0"/>
              <a:t>Predictive Modeling</a:t>
            </a:r>
            <a:endParaRPr lang="en-US" dirty="0"/>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51</a:t>
            </a:fld>
            <a:r>
              <a:rPr dirty="0"/>
              <a:t> ]</a:t>
            </a:r>
          </a:p>
        </p:txBody>
      </p:sp>
    </p:spTree>
    <p:extLst>
      <p:ext uri="{BB962C8B-B14F-4D97-AF65-F5344CB8AC3E}">
        <p14:creationId xmlns:p14="http://schemas.microsoft.com/office/powerpoint/2010/main" val="124849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4231928"/>
          </a:xfrm>
        </p:spPr>
        <p:txBody>
          <a:bodyPr/>
          <a:lstStyle/>
          <a:p>
            <a:r>
              <a:rPr lang="en-US" sz="2400" dirty="0"/>
              <a:t>Since SETMA adopted electronic medical records in 1998, we have come to believe the following about the future of healthcare:</a:t>
            </a:r>
          </a:p>
          <a:p>
            <a:endParaRPr lang="en-US" sz="2400" dirty="0"/>
          </a:p>
          <a:p>
            <a:r>
              <a:rPr lang="en-US" sz="2400" dirty="0"/>
              <a:t>The Substance	Evidence-based medicine and 					comprehensive health promotion</a:t>
            </a:r>
          </a:p>
          <a:p>
            <a:r>
              <a:rPr lang="en-US" sz="2400" dirty="0"/>
              <a:t>The Method		Electronic Patient Management</a:t>
            </a:r>
          </a:p>
          <a:p>
            <a:r>
              <a:rPr lang="en-US" sz="2400" dirty="0"/>
              <a:t>The Dynamic		Patient-Centered Medical Home</a:t>
            </a:r>
          </a:p>
          <a:p>
            <a:r>
              <a:rPr lang="en-US" sz="2400" dirty="0"/>
              <a:t>The Funding		Capitation and Payment for Quality</a:t>
            </a:r>
          </a:p>
          <a:p>
            <a:endParaRPr lang="en-US" dirty="0"/>
          </a:p>
        </p:txBody>
      </p:sp>
      <p:sp>
        <p:nvSpPr>
          <p:cNvPr id="3" name="Title 2"/>
          <p:cNvSpPr>
            <a:spLocks noGrp="1"/>
          </p:cNvSpPr>
          <p:nvPr>
            <p:ph type="title"/>
          </p:nvPr>
        </p:nvSpPr>
        <p:spPr/>
        <p:txBody>
          <a:bodyPr/>
          <a:lstStyle/>
          <a:p>
            <a:r>
              <a:rPr lang="en-US" dirty="0"/>
              <a:t>The Four Domains of Health’s Future</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52</a:t>
            </a:fld>
            <a:r>
              <a:rPr dirty="0"/>
              <a:t> ]</a:t>
            </a:r>
          </a:p>
        </p:txBody>
      </p:sp>
    </p:spTree>
    <p:extLst>
      <p:ext uri="{BB962C8B-B14F-4D97-AF65-F5344CB8AC3E}">
        <p14:creationId xmlns:p14="http://schemas.microsoft.com/office/powerpoint/2010/main" val="421490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5057795"/>
          </a:xfrm>
        </p:spPr>
        <p:txBody>
          <a:bodyPr/>
          <a:lstStyle/>
          <a:p>
            <a:r>
              <a:rPr lang="en-US" sz="2400" dirty="0"/>
              <a:t>Founded on the four domains of what we believe to be the future of healthcare, SETMA’s mode of care includes the following:</a:t>
            </a:r>
          </a:p>
          <a:p>
            <a:endParaRPr lang="en-US" sz="2400" dirty="0"/>
          </a:p>
          <a:p>
            <a:pPr marL="457200" indent="-457200">
              <a:buClr>
                <a:schemeClr val="accent6">
                  <a:lumMod val="75000"/>
                  <a:lumOff val="25000"/>
                </a:schemeClr>
              </a:buClr>
              <a:buFont typeface="+mj-lt"/>
              <a:buAutoNum type="arabicPeriod"/>
            </a:pPr>
            <a:r>
              <a:rPr lang="en-US" sz="2400" dirty="0"/>
              <a:t>Personal Performance Tracking  - One patient at a time</a:t>
            </a:r>
          </a:p>
          <a:p>
            <a:pPr marL="457200" indent="-457200">
              <a:buClr>
                <a:schemeClr val="accent6">
                  <a:lumMod val="75000"/>
                  <a:lumOff val="25000"/>
                </a:schemeClr>
              </a:buClr>
              <a:buFont typeface="+mj-lt"/>
              <a:buAutoNum type="arabicPeriod"/>
            </a:pPr>
            <a:r>
              <a:rPr lang="en-US" sz="2400" dirty="0"/>
              <a:t>Auditing of Performance - By panel or population</a:t>
            </a:r>
          </a:p>
          <a:p>
            <a:pPr marL="457200" indent="-457200">
              <a:buClr>
                <a:schemeClr val="accent6">
                  <a:lumMod val="75000"/>
                  <a:lumOff val="25000"/>
                </a:schemeClr>
              </a:buClr>
              <a:buFont typeface="+mj-lt"/>
              <a:buAutoNum type="arabicPeriod"/>
            </a:pPr>
            <a:r>
              <a:rPr lang="en-US" sz="2400" dirty="0"/>
              <a:t>Analysis of Provider Performance - Statistical analysis</a:t>
            </a:r>
          </a:p>
          <a:p>
            <a:pPr marL="457200" indent="-457200">
              <a:buClr>
                <a:schemeClr val="accent6">
                  <a:lumMod val="75000"/>
                  <a:lumOff val="25000"/>
                </a:schemeClr>
              </a:buClr>
              <a:buFont typeface="+mj-lt"/>
              <a:buAutoNum type="arabicPeriod"/>
            </a:pPr>
            <a:r>
              <a:rPr lang="en-US" sz="2400" dirty="0"/>
              <a:t>Public Reporting - By provider name at www.jameslhollymd.com</a:t>
            </a:r>
          </a:p>
          <a:p>
            <a:pPr marL="457200" indent="-457200">
              <a:buClr>
                <a:schemeClr val="accent6">
                  <a:lumMod val="75000"/>
                  <a:lumOff val="25000"/>
                </a:schemeClr>
              </a:buClr>
              <a:buFont typeface="+mj-lt"/>
              <a:buAutoNum type="arabicPeriod"/>
            </a:pPr>
            <a:r>
              <a:rPr lang="en-US" sz="2400" dirty="0"/>
              <a:t>Quality Assessment and Performance Improvement</a:t>
            </a:r>
          </a:p>
          <a:p>
            <a:endParaRPr lang="en-US" dirty="0"/>
          </a:p>
          <a:p>
            <a:endParaRPr lang="en-US" dirty="0"/>
          </a:p>
        </p:txBody>
      </p:sp>
      <p:sp>
        <p:nvSpPr>
          <p:cNvPr id="3" name="Title 2"/>
          <p:cNvSpPr>
            <a:spLocks noGrp="1"/>
          </p:cNvSpPr>
          <p:nvPr>
            <p:ph type="title"/>
          </p:nvPr>
        </p:nvSpPr>
        <p:spPr/>
        <p:txBody>
          <a:bodyPr/>
          <a:lstStyle/>
          <a:p>
            <a:r>
              <a:rPr lang="en-US" dirty="0"/>
              <a:t>The SETMA Model of Care</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53</a:t>
            </a:fld>
            <a:r>
              <a:rPr dirty="0"/>
              <a:t> ]</a:t>
            </a:r>
          </a:p>
        </p:txBody>
      </p:sp>
    </p:spTree>
    <p:extLst>
      <p:ext uri="{BB962C8B-B14F-4D97-AF65-F5344CB8AC3E}">
        <p14:creationId xmlns:p14="http://schemas.microsoft.com/office/powerpoint/2010/main" val="400384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2767424"/>
          </a:xfrm>
        </p:spPr>
        <p:txBody>
          <a:bodyPr/>
          <a:lstStyle/>
          <a:p>
            <a:endParaRPr lang="en-US" sz="2400" dirty="0"/>
          </a:p>
          <a:p>
            <a:r>
              <a:rPr lang="en-US" sz="2400" dirty="0"/>
              <a:t>The key to this Model is the real-time ability of providers to measure their own performance at the point-of-care.  This is done with multiple displays of quality metric sets, with real-time aggregation of performance, incidental to excellent care.  The following are several examples which are used by SETMA providers. </a:t>
            </a:r>
          </a:p>
        </p:txBody>
      </p:sp>
      <p:sp>
        <p:nvSpPr>
          <p:cNvPr id="3" name="Title 2"/>
          <p:cNvSpPr>
            <a:spLocks noGrp="1"/>
          </p:cNvSpPr>
          <p:nvPr>
            <p:ph type="title"/>
          </p:nvPr>
        </p:nvSpPr>
        <p:spPr/>
        <p:txBody>
          <a:bodyPr/>
          <a:lstStyle/>
          <a:p>
            <a:r>
              <a:rPr lang="en-US" dirty="0"/>
              <a:t>The Key to The SETMA Model of Care</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54</a:t>
            </a:fld>
            <a:r>
              <a:rPr dirty="0"/>
              <a:t> ]</a:t>
            </a:r>
          </a:p>
        </p:txBody>
      </p:sp>
    </p:spTree>
    <p:extLst>
      <p:ext uri="{BB962C8B-B14F-4D97-AF65-F5344CB8AC3E}">
        <p14:creationId xmlns:p14="http://schemas.microsoft.com/office/powerpoint/2010/main" val="140904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 Aggregation Incidental to Care</a:t>
            </a:r>
            <a:br>
              <a:rPr lang="en-US" dirty="0"/>
            </a:br>
            <a:r>
              <a:rPr lang="en-US" dirty="0"/>
              <a:t>Pre-Visit/Preventive Screening</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55</a:t>
            </a:fld>
            <a:r>
              <a:rPr dirty="0"/>
              <a:t>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490663" y="1392192"/>
            <a:ext cx="6815137" cy="4956175"/>
          </a:xfrm>
          <a:prstGeom prst="rect">
            <a:avLst/>
          </a:prstGeom>
        </p:spPr>
      </p:pic>
    </p:spTree>
    <p:extLst>
      <p:ext uri="{BB962C8B-B14F-4D97-AF65-F5344CB8AC3E}">
        <p14:creationId xmlns:p14="http://schemas.microsoft.com/office/powerpoint/2010/main" val="123658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2577629"/>
          </a:xfrm>
        </p:spPr>
        <p:txBody>
          <a:bodyPr/>
          <a:lstStyle/>
          <a:p>
            <a:endParaRPr lang="en-US" sz="2400" dirty="0"/>
          </a:p>
          <a:p>
            <a:endParaRPr lang="en-US" sz="2400" dirty="0"/>
          </a:p>
          <a:p>
            <a:r>
              <a:rPr lang="en-US" sz="2400" dirty="0"/>
              <a:t>There are similar tools for all of the quality metrics which SETMA providers track each day. The following is the tool for NQF measures currently tracked and audited by SETMA:</a:t>
            </a:r>
          </a:p>
          <a:p>
            <a:endParaRPr lang="en-US" sz="2400" dirty="0"/>
          </a:p>
        </p:txBody>
      </p:sp>
      <p:sp>
        <p:nvSpPr>
          <p:cNvPr id="3" name="Title 2"/>
          <p:cNvSpPr>
            <a:spLocks noGrp="1"/>
          </p:cNvSpPr>
          <p:nvPr>
            <p:ph type="title"/>
          </p:nvPr>
        </p:nvSpPr>
        <p:spPr/>
        <p:txBody>
          <a:bodyPr/>
          <a:lstStyle/>
          <a:p>
            <a:r>
              <a:rPr lang="en-US" dirty="0"/>
              <a:t>Data Aggregation Incidental to Care National Quality Forum Measures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56</a:t>
            </a:fld>
            <a:r>
              <a:rPr dirty="0"/>
              <a:t> ]</a:t>
            </a:r>
          </a:p>
        </p:txBody>
      </p:sp>
    </p:spTree>
    <p:extLst>
      <p:ext uri="{BB962C8B-B14F-4D97-AF65-F5344CB8AC3E}">
        <p14:creationId xmlns:p14="http://schemas.microsoft.com/office/powerpoint/2010/main" val="106864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 Aggregation Incidental to Care National Quality Forum Measures</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57</a:t>
            </a:fld>
            <a:r>
              <a:rPr dirty="0"/>
              <a:t>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920960" y="1541288"/>
            <a:ext cx="6097588" cy="4597400"/>
          </a:xfrm>
          <a:prstGeom prst="rect">
            <a:avLst/>
          </a:prstGeom>
        </p:spPr>
      </p:pic>
    </p:spTree>
    <p:extLst>
      <p:ext uri="{BB962C8B-B14F-4D97-AF65-F5344CB8AC3E}">
        <p14:creationId xmlns:p14="http://schemas.microsoft.com/office/powerpoint/2010/main" val="253162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4424288"/>
          </a:xfrm>
        </p:spPr>
        <p:txBody>
          <a:bodyPr/>
          <a:lstStyle/>
          <a:p>
            <a:pPr marL="342900" indent="-342900">
              <a:buClr>
                <a:schemeClr val="accent6">
                  <a:lumMod val="75000"/>
                  <a:lumOff val="25000"/>
                </a:schemeClr>
              </a:buClr>
              <a:buFont typeface="Arial" panose="020B0604020202020204" pitchFamily="34" charset="0"/>
              <a:buChar char="•"/>
            </a:pPr>
            <a:r>
              <a:rPr lang="en-US" sz="2400" dirty="0"/>
              <a:t>One of the most insidious problems in healthcare delivery is reported in the medical literature as “treatment inertia.”  This is caused by the natural inclination of human beings to resist change.  As a result, when a patient’s care is not to goal, often no change in treatment is made.</a:t>
            </a:r>
          </a:p>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r>
              <a:rPr lang="en-US" sz="2400" dirty="0"/>
              <a:t>To help overcome this “treatment inertia,” SETMA publishes all of our provider auditing (both the good and the bad) as a means to increase the level of discomfort in the healthcare provider and encourage performance improvement.</a:t>
            </a:r>
          </a:p>
          <a:p>
            <a:pPr>
              <a:buClr>
                <a:schemeClr val="accent6">
                  <a:lumMod val="75000"/>
                  <a:lumOff val="25000"/>
                </a:schemeClr>
              </a:buClr>
            </a:pPr>
            <a:endParaRPr lang="en-US" sz="2400" dirty="0"/>
          </a:p>
        </p:txBody>
      </p:sp>
      <p:sp>
        <p:nvSpPr>
          <p:cNvPr id="3" name="Title 2"/>
          <p:cNvSpPr>
            <a:spLocks noGrp="1"/>
          </p:cNvSpPr>
          <p:nvPr>
            <p:ph type="title"/>
          </p:nvPr>
        </p:nvSpPr>
        <p:spPr/>
        <p:txBody>
          <a:bodyPr/>
          <a:lstStyle/>
          <a:p>
            <a:r>
              <a:rPr lang="en-US" dirty="0"/>
              <a:t>Public Reporting of Performance</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58</a:t>
            </a:fld>
            <a:r>
              <a:rPr dirty="0"/>
              <a:t> ]</a:t>
            </a:r>
          </a:p>
        </p:txBody>
      </p:sp>
    </p:spTree>
    <p:extLst>
      <p:ext uri="{BB962C8B-B14F-4D97-AF65-F5344CB8AC3E}">
        <p14:creationId xmlns:p14="http://schemas.microsoft.com/office/powerpoint/2010/main" val="362015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5176" y="1507680"/>
            <a:ext cx="8604504" cy="4054956"/>
          </a:xfrm>
        </p:spPr>
        <p:txBody>
          <a:bodyPr/>
          <a:lstStyle/>
          <a:p>
            <a:pPr marL="285750" indent="-285750">
              <a:buClr>
                <a:schemeClr val="accent6">
                  <a:lumMod val="75000"/>
                  <a:lumOff val="25000"/>
                </a:schemeClr>
              </a:buClr>
              <a:buFont typeface="Arial" panose="020B0604020202020204" pitchFamily="34" charset="0"/>
              <a:buChar char="•"/>
            </a:pPr>
            <a:endParaRPr lang="en-US" sz="2400" dirty="0"/>
          </a:p>
          <a:p>
            <a:pPr marL="285750" indent="-285750">
              <a:buClr>
                <a:schemeClr val="accent6">
                  <a:lumMod val="75000"/>
                  <a:lumOff val="25000"/>
                </a:schemeClr>
              </a:buClr>
              <a:buFont typeface="Arial" panose="020B0604020202020204" pitchFamily="34" charset="0"/>
              <a:buChar char="•"/>
            </a:pPr>
            <a:r>
              <a:rPr lang="en-US" sz="2400" dirty="0"/>
              <a:t>“Information” is inherently static while “learning” is dynamic and generative (creative).  In The Fifth Discipline, Peter Senge, said:  “Learning is only distantly related to taking in more information…” </a:t>
            </a:r>
          </a:p>
          <a:p>
            <a:pPr marL="285750" indent="-285750">
              <a:buClr>
                <a:schemeClr val="accent6">
                  <a:lumMod val="75000"/>
                  <a:lumOff val="25000"/>
                </a:schemeClr>
              </a:buClr>
              <a:buFont typeface="Arial" panose="020B0604020202020204" pitchFamily="34" charset="0"/>
              <a:buChar char="•"/>
            </a:pPr>
            <a:endParaRPr lang="en-US" sz="2400" dirty="0"/>
          </a:p>
          <a:p>
            <a:pPr marL="285750" indent="-285750">
              <a:buClr>
                <a:schemeClr val="accent6">
                  <a:lumMod val="75000"/>
                  <a:lumOff val="25000"/>
                </a:schemeClr>
              </a:buClr>
              <a:buFont typeface="Arial" panose="020B0604020202020204" pitchFamily="34" charset="0"/>
              <a:buChar char="•"/>
            </a:pPr>
            <a:r>
              <a:rPr lang="en-US" sz="2400" dirty="0"/>
              <a:t>Classically, taking in more information has been the foundation of medical education.  Traditional CME has perpetuated the idea that “learning” is simply accomplished by “learning more facts.”</a:t>
            </a:r>
          </a:p>
        </p:txBody>
      </p:sp>
      <p:sp>
        <p:nvSpPr>
          <p:cNvPr id="5" name="Title 4"/>
          <p:cNvSpPr>
            <a:spLocks noGrp="1"/>
          </p:cNvSpPr>
          <p:nvPr>
            <p:ph type="title"/>
          </p:nvPr>
        </p:nvSpPr>
        <p:spPr/>
        <p:txBody>
          <a:bodyPr/>
          <a:lstStyle/>
          <a:p>
            <a:r>
              <a:rPr lang="en-US" dirty="0"/>
              <a:t>The Nature of Knowledge</a:t>
            </a:r>
          </a:p>
        </p:txBody>
      </p:sp>
    </p:spTree>
    <p:extLst>
      <p:ext uri="{BB962C8B-B14F-4D97-AF65-F5344CB8AC3E}">
        <p14:creationId xmlns:p14="http://schemas.microsoft.com/office/powerpoint/2010/main" val="406335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3126497"/>
          </a:xfrm>
        </p:spPr>
        <p:txBody>
          <a:bodyPr/>
          <a:lstStyle/>
          <a:p>
            <a:pPr algn="ctr"/>
            <a:endParaRPr lang="en-US" sz="2400" dirty="0"/>
          </a:p>
          <a:p>
            <a:pPr algn="ctr"/>
            <a:endParaRPr lang="en-US" sz="2400" dirty="0"/>
          </a:p>
          <a:p>
            <a:pPr algn="ctr"/>
            <a:endParaRPr lang="en-US" sz="2400" dirty="0">
              <a:solidFill>
                <a:srgbClr val="FF0000"/>
              </a:solidFill>
            </a:endParaRPr>
          </a:p>
          <a:p>
            <a:pPr algn="ctr"/>
            <a:r>
              <a:rPr lang="en-US" sz="2400" dirty="0">
                <a:solidFill>
                  <a:srgbClr val="FF0000"/>
                </a:solidFill>
              </a:rPr>
              <a:t>Once you “open your books on performance” to public scrutiny; the only  place  you have in which to hide is excellence!</a:t>
            </a:r>
          </a:p>
          <a:p>
            <a:pPr algn="ctr"/>
            <a:endParaRPr lang="en-US" sz="2400" dirty="0"/>
          </a:p>
          <a:p>
            <a:pPr algn="ctr"/>
            <a:endParaRPr lang="en-US" sz="2400" dirty="0"/>
          </a:p>
        </p:txBody>
      </p:sp>
      <p:sp>
        <p:nvSpPr>
          <p:cNvPr id="3" name="Title 2"/>
          <p:cNvSpPr>
            <a:spLocks noGrp="1"/>
          </p:cNvSpPr>
          <p:nvPr>
            <p:ph type="title"/>
          </p:nvPr>
        </p:nvSpPr>
        <p:spPr/>
        <p:txBody>
          <a:bodyPr/>
          <a:lstStyle/>
          <a:p>
            <a:r>
              <a:rPr lang="en-US" dirty="0"/>
              <a:t>Public Reporting of Performance</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59</a:t>
            </a:fld>
            <a:r>
              <a:rPr dirty="0"/>
              <a:t> ]</a:t>
            </a:r>
          </a:p>
        </p:txBody>
      </p:sp>
    </p:spTree>
    <p:extLst>
      <p:ext uri="{BB962C8B-B14F-4D97-AF65-F5344CB8AC3E}">
        <p14:creationId xmlns:p14="http://schemas.microsoft.com/office/powerpoint/2010/main" val="405156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176" y="1507680"/>
            <a:ext cx="8604504" cy="4234493"/>
          </a:xfrm>
        </p:spPr>
        <p:txBody>
          <a:bodyPr/>
          <a:lstStyle/>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r>
              <a:rPr lang="en-US" sz="2400" dirty="0"/>
              <a:t>While we use public reporting to induce change in the care given by our providers, we also take steps to engage the patient and avoid “patient inertia.”</a:t>
            </a:r>
          </a:p>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r>
              <a:rPr lang="en-US" sz="2400" dirty="0"/>
              <a:t>We challenge the patient by giving them information needed to change and the knowledge that making a change will make a difference.</a:t>
            </a:r>
          </a:p>
          <a:p>
            <a:pPr marL="342900" indent="-342900">
              <a:buClr>
                <a:schemeClr val="accent6">
                  <a:lumMod val="75000"/>
                  <a:lumOff val="25000"/>
                </a:schemeClr>
              </a:buClr>
              <a:buFont typeface="Arial" panose="020B0604020202020204" pitchFamily="34" charset="0"/>
              <a:buChar char="•"/>
            </a:pPr>
            <a:endParaRPr lang="en-US" sz="2400" dirty="0"/>
          </a:p>
          <a:p>
            <a:pPr marL="342900" indent="-342900">
              <a:buClr>
                <a:schemeClr val="accent6">
                  <a:lumMod val="75000"/>
                  <a:lumOff val="25000"/>
                </a:schemeClr>
              </a:buClr>
              <a:buFont typeface="Arial" panose="020B0604020202020204" pitchFamily="34" charset="0"/>
              <a:buChar char="•"/>
            </a:pPr>
            <a:endParaRPr lang="en-US" sz="2400" dirty="0"/>
          </a:p>
        </p:txBody>
      </p:sp>
      <p:sp>
        <p:nvSpPr>
          <p:cNvPr id="3" name="Title 2"/>
          <p:cNvSpPr>
            <a:spLocks noGrp="1"/>
          </p:cNvSpPr>
          <p:nvPr>
            <p:ph type="title"/>
          </p:nvPr>
        </p:nvSpPr>
        <p:spPr/>
        <p:txBody>
          <a:bodyPr/>
          <a:lstStyle/>
          <a:p>
            <a:r>
              <a:rPr lang="en-US" dirty="0"/>
              <a:t>Engaging The Patient In Their Care</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60</a:t>
            </a:fld>
            <a:r>
              <a:rPr dirty="0"/>
              <a:t> ]</a:t>
            </a:r>
          </a:p>
        </p:txBody>
      </p:sp>
    </p:spTree>
    <p:extLst>
      <p:ext uri="{BB962C8B-B14F-4D97-AF65-F5344CB8AC3E}">
        <p14:creationId xmlns:p14="http://schemas.microsoft.com/office/powerpoint/2010/main" val="286793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Engaging The Patient In Their Care</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61</a:t>
            </a:fld>
            <a:r>
              <a:rPr dirty="0"/>
              <a:t>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493108" y="1290237"/>
            <a:ext cx="5748338" cy="4956175"/>
          </a:xfrm>
          <a:prstGeom prst="rect">
            <a:avLst/>
          </a:prstGeom>
        </p:spPr>
      </p:pic>
    </p:spTree>
    <p:extLst>
      <p:ext uri="{BB962C8B-B14F-4D97-AF65-F5344CB8AC3E}">
        <p14:creationId xmlns:p14="http://schemas.microsoft.com/office/powerpoint/2010/main" val="384701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Engaging The Patient In Their Care</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62</a:t>
            </a:fld>
            <a:r>
              <a:rPr dirty="0"/>
              <a:t>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071477" y="1634725"/>
            <a:ext cx="7351712" cy="4267200"/>
          </a:xfrm>
          <a:prstGeom prst="rect">
            <a:avLst/>
          </a:prstGeom>
        </p:spPr>
      </p:pic>
    </p:spTree>
    <p:extLst>
      <p:ext uri="{BB962C8B-B14F-4D97-AF65-F5344CB8AC3E}">
        <p14:creationId xmlns:p14="http://schemas.microsoft.com/office/powerpoint/2010/main" val="58672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Engaging The Patient In Their Care</a:t>
            </a:r>
          </a:p>
        </p:txBody>
      </p:sp>
      <p:sp>
        <p:nvSpPr>
          <p:cNvPr id="4" name="Slide Number Placeholder 3"/>
          <p:cNvSpPr>
            <a:spLocks noGrp="1"/>
          </p:cNvSpPr>
          <p:nvPr>
            <p:ph type="sldNum" sz="quarter" idx="4"/>
          </p:nvPr>
        </p:nvSpPr>
        <p:spPr/>
        <p:txBody>
          <a:bodyPr/>
          <a:lstStyle/>
          <a:p>
            <a:pPr>
              <a:spcBef>
                <a:spcPts val="300"/>
              </a:spcBef>
              <a:spcAft>
                <a:spcPts val="400"/>
              </a:spcAft>
              <a:buClr>
                <a:schemeClr val="accent5">
                  <a:lumMod val="50000"/>
                </a:schemeClr>
              </a:buClr>
              <a:buFont typeface="Webdings" pitchFamily="18" charset="2"/>
              <a:buNone/>
              <a:tabLst>
                <a:tab pos="1025525" algn="l"/>
              </a:tabLst>
            </a:pPr>
            <a:r>
              <a:rPr lang="en-US" dirty="0"/>
              <a:t>Page [ </a:t>
            </a:r>
            <a:fld id="{8022235C-F2BB-49F2-A307-DAF5D2C4A06C}" type="slidenum">
              <a:rPr smtClean="0"/>
              <a:pPr>
                <a:spcBef>
                  <a:spcPts val="300"/>
                </a:spcBef>
                <a:spcAft>
                  <a:spcPts val="400"/>
                </a:spcAft>
                <a:buClr>
                  <a:schemeClr val="accent5">
                    <a:lumMod val="50000"/>
                  </a:schemeClr>
                </a:buClr>
                <a:buFont typeface="Webdings" pitchFamily="18" charset="2"/>
                <a:buNone/>
                <a:tabLst>
                  <a:tab pos="1025525" algn="l"/>
                </a:tabLst>
              </a:pPr>
              <a:t>63</a:t>
            </a:fld>
            <a:r>
              <a:rPr dirty="0"/>
              <a:t> ]</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779826" y="1290237"/>
            <a:ext cx="5583238" cy="4956175"/>
          </a:xfrm>
          <a:prstGeom prst="rect">
            <a:avLst/>
          </a:prstGeom>
        </p:spPr>
      </p:pic>
    </p:spTree>
    <p:extLst>
      <p:ext uri="{BB962C8B-B14F-4D97-AF65-F5344CB8AC3E}">
        <p14:creationId xmlns:p14="http://schemas.microsoft.com/office/powerpoint/2010/main" val="9262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5176" y="1507680"/>
            <a:ext cx="8604504" cy="4324261"/>
          </a:xfrm>
        </p:spPr>
        <p:txBody>
          <a:bodyPr/>
          <a:lstStyle/>
          <a:p>
            <a:r>
              <a:rPr lang="en-US" sz="2400" dirty="0"/>
              <a:t>Knowledge only has power to transform when it is held in the mind of persons who have “Personal Mastery,” which is the discipline of:</a:t>
            </a:r>
          </a:p>
          <a:p>
            <a:endParaRPr lang="en-US" sz="2400" dirty="0"/>
          </a:p>
          <a:p>
            <a:pPr marL="342900" indent="-342900">
              <a:buClr>
                <a:schemeClr val="accent6">
                  <a:lumMod val="75000"/>
                  <a:lumOff val="25000"/>
                </a:schemeClr>
              </a:buClr>
              <a:buFont typeface="+mj-lt"/>
              <a:buAutoNum type="arabicPeriod"/>
            </a:pPr>
            <a:r>
              <a:rPr lang="en-US" sz="2400" dirty="0"/>
              <a:t>continually clarifying and deepening your personal vision (where you want to go), </a:t>
            </a:r>
          </a:p>
          <a:p>
            <a:pPr marL="342900" indent="-342900">
              <a:buClr>
                <a:schemeClr val="accent6">
                  <a:lumMod val="75000"/>
                  <a:lumOff val="25000"/>
                </a:schemeClr>
              </a:buClr>
              <a:buFont typeface="+mj-lt"/>
              <a:buAutoNum type="arabicPeriod"/>
            </a:pPr>
            <a:r>
              <a:rPr lang="en-US" sz="2400" dirty="0"/>
              <a:t>focusing your energies (attention &amp; resources), </a:t>
            </a:r>
          </a:p>
          <a:p>
            <a:pPr marL="342900" indent="-342900">
              <a:buClr>
                <a:schemeClr val="accent6">
                  <a:lumMod val="75000"/>
                  <a:lumOff val="25000"/>
                </a:schemeClr>
              </a:buClr>
              <a:buFont typeface="+mj-lt"/>
              <a:buAutoNum type="arabicPeriod"/>
            </a:pPr>
            <a:r>
              <a:rPr lang="en-US" sz="2400" dirty="0"/>
              <a:t>developing patience (relentlessness), and </a:t>
            </a:r>
          </a:p>
          <a:p>
            <a:pPr marL="342900" indent="-342900">
              <a:buClr>
                <a:schemeClr val="accent6">
                  <a:lumMod val="75000"/>
                  <a:lumOff val="25000"/>
                </a:schemeClr>
              </a:buClr>
              <a:buFont typeface="+mj-lt"/>
              <a:buAutoNum type="arabicPeriod"/>
            </a:pPr>
            <a:r>
              <a:rPr lang="en-US" sz="2400" dirty="0"/>
              <a:t>seeing reality objectively (telling yourself the truth)  </a:t>
            </a:r>
          </a:p>
          <a:p>
            <a:endParaRPr lang="en-US" sz="2400" dirty="0"/>
          </a:p>
        </p:txBody>
      </p:sp>
      <p:sp>
        <p:nvSpPr>
          <p:cNvPr id="5" name="Title 4"/>
          <p:cNvSpPr>
            <a:spLocks noGrp="1"/>
          </p:cNvSpPr>
          <p:nvPr>
            <p:ph type="title"/>
          </p:nvPr>
        </p:nvSpPr>
        <p:spPr/>
        <p:txBody>
          <a:bodyPr/>
          <a:lstStyle/>
          <a:p>
            <a:r>
              <a:rPr lang="en-US" dirty="0"/>
              <a:t>Knowledge Can Transform</a:t>
            </a:r>
          </a:p>
        </p:txBody>
      </p:sp>
    </p:spTree>
    <p:extLst>
      <p:ext uri="{BB962C8B-B14F-4D97-AF65-F5344CB8AC3E}">
        <p14:creationId xmlns:p14="http://schemas.microsoft.com/office/powerpoint/2010/main" val="171203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5176" y="1507680"/>
            <a:ext cx="8604504" cy="3316292"/>
          </a:xfrm>
        </p:spPr>
        <p:txBody>
          <a:bodyPr/>
          <a:lstStyle/>
          <a:p>
            <a:endParaRPr lang="en-US" sz="2400" dirty="0"/>
          </a:p>
          <a:p>
            <a:r>
              <a:rPr lang="en-US" sz="2400" dirty="0"/>
              <a:t>Forward thinkers transform; day dreamers wish for change but seldom see it.  Senge said:  </a:t>
            </a:r>
          </a:p>
          <a:p>
            <a:endParaRPr lang="en-US" sz="2400" dirty="0"/>
          </a:p>
          <a:p>
            <a:pPr algn="ctr"/>
            <a:r>
              <a:rPr lang="en-US" sz="2400" dirty="0"/>
              <a:t>“The juxtaposition of vision (what we want) and a clear picture of current reality (where we are) generates…‘</a:t>
            </a:r>
            <a:r>
              <a:rPr lang="en-US" sz="2400" b="1" dirty="0"/>
              <a:t>creative tension</a:t>
            </a:r>
            <a:r>
              <a:rPr lang="en-US" sz="2400" dirty="0"/>
              <a:t>,’ (which is) a force to bring vision and reality together, through the natural tendency of tension to seek resolution.”</a:t>
            </a:r>
          </a:p>
        </p:txBody>
      </p:sp>
      <p:sp>
        <p:nvSpPr>
          <p:cNvPr id="5" name="Title 4"/>
          <p:cNvSpPr>
            <a:spLocks noGrp="1"/>
          </p:cNvSpPr>
          <p:nvPr>
            <p:ph type="title"/>
          </p:nvPr>
        </p:nvSpPr>
        <p:spPr/>
        <p:txBody>
          <a:bodyPr/>
          <a:lstStyle/>
          <a:p>
            <a:r>
              <a:rPr lang="en-US" dirty="0"/>
              <a:t>Transformation Distinguishes Two Groups</a:t>
            </a:r>
          </a:p>
        </p:txBody>
      </p:sp>
    </p:spTree>
    <p:extLst>
      <p:ext uri="{BB962C8B-B14F-4D97-AF65-F5344CB8AC3E}">
        <p14:creationId xmlns:p14="http://schemas.microsoft.com/office/powerpoint/2010/main" val="198218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265176" y="1507680"/>
            <a:ext cx="8604504" cy="3316292"/>
          </a:xfrm>
        </p:spPr>
        <p:txBody>
          <a:bodyPr/>
          <a:lstStyle/>
          <a:p>
            <a:pPr marL="285750" indent="-285750">
              <a:buClr>
                <a:schemeClr val="accent6">
                  <a:lumMod val="75000"/>
                  <a:lumOff val="25000"/>
                </a:schemeClr>
              </a:buClr>
              <a:buFont typeface="Arial" panose="020B0604020202020204" pitchFamily="34" charset="0"/>
              <a:buChar char="•"/>
            </a:pPr>
            <a:endParaRPr lang="en-US" sz="2400" dirty="0"/>
          </a:p>
          <a:p>
            <a:pPr marL="285750" indent="-285750">
              <a:buClr>
                <a:schemeClr val="accent6">
                  <a:lumMod val="75000"/>
                  <a:lumOff val="25000"/>
                </a:schemeClr>
              </a:buClr>
              <a:buFont typeface="Arial" panose="020B0604020202020204" pitchFamily="34" charset="0"/>
              <a:buChar char="•"/>
            </a:pPr>
            <a:r>
              <a:rPr lang="en-US" sz="2400" dirty="0"/>
              <a:t>Analytics transform knowledge into an agent for change.  In reality, without analytics, we will neither know where we are, where we are going or how to sustain the effort to get there.</a:t>
            </a:r>
          </a:p>
          <a:p>
            <a:pPr marL="285750" indent="-285750">
              <a:buClr>
                <a:schemeClr val="accent6">
                  <a:lumMod val="75000"/>
                  <a:lumOff val="25000"/>
                </a:schemeClr>
              </a:buClr>
              <a:buFont typeface="Arial" panose="020B0604020202020204" pitchFamily="34" charset="0"/>
              <a:buChar char="•"/>
            </a:pPr>
            <a:endParaRPr lang="en-US" sz="2400" dirty="0"/>
          </a:p>
          <a:p>
            <a:pPr marL="285750" indent="-285750">
              <a:buClr>
                <a:schemeClr val="accent6">
                  <a:lumMod val="75000"/>
                  <a:lumOff val="25000"/>
                </a:schemeClr>
              </a:buClr>
              <a:buFont typeface="Arial" panose="020B0604020202020204" pitchFamily="34" charset="0"/>
              <a:buChar char="•"/>
            </a:pPr>
            <a:r>
              <a:rPr lang="en-US" sz="2400" dirty="0"/>
              <a:t>For transformation to take place through knowledge, we must be prepared to ask the right questions, courageously accept the answers and to require ourselves to change.</a:t>
            </a:r>
          </a:p>
        </p:txBody>
      </p:sp>
      <p:sp>
        <p:nvSpPr>
          <p:cNvPr id="5" name="Title 4"/>
          <p:cNvSpPr>
            <a:spLocks noGrp="1"/>
          </p:cNvSpPr>
          <p:nvPr>
            <p:ph type="title"/>
          </p:nvPr>
        </p:nvSpPr>
        <p:spPr/>
        <p:txBody>
          <a:bodyPr/>
          <a:lstStyle/>
          <a:p>
            <a:r>
              <a:rPr lang="en-US" dirty="0"/>
              <a:t>Analytics Transform Knowledge </a:t>
            </a:r>
          </a:p>
        </p:txBody>
      </p:sp>
    </p:spTree>
    <p:extLst>
      <p:ext uri="{BB962C8B-B14F-4D97-AF65-F5344CB8AC3E}">
        <p14:creationId xmlns:p14="http://schemas.microsoft.com/office/powerpoint/2010/main" val="298844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nk">
  <a:themeElements>
    <a:clrScheme name="DVG24270">
      <a:dk1>
        <a:sysClr val="windowText" lastClr="000000"/>
      </a:dk1>
      <a:lt1>
        <a:sysClr val="window" lastClr="FFFFFF"/>
      </a:lt1>
      <a:dk2>
        <a:srgbClr val="000000"/>
      </a:dk2>
      <a:lt2>
        <a:srgbClr val="F8F8F8"/>
      </a:lt2>
      <a:accent1>
        <a:srgbClr val="E11B22"/>
      </a:accent1>
      <a:accent2>
        <a:srgbClr val="939598"/>
      </a:accent2>
      <a:accent3>
        <a:srgbClr val="D3D4D5"/>
      </a:accent3>
      <a:accent4>
        <a:srgbClr val="E35235"/>
      </a:accent4>
      <a:accent5>
        <a:srgbClr val="FDCFB8"/>
      </a:accent5>
      <a:accent6>
        <a:srgbClr val="041C3A"/>
      </a:accent6>
      <a:hlink>
        <a:srgbClr val="FE9202"/>
      </a:hlink>
      <a:folHlink>
        <a:srgbClr val="FFC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effectLst/>
      </a:spPr>
      <a:bodyPr vert="horz" wrap="square" lIns="18288" tIns="18288" rIns="18288" bIns="18288" numCol="1" anchor="t" anchorCtr="0" compatLnSpc="1">
        <a:prstTxWarp prst="textNoShape">
          <a:avLst/>
        </a:prstTxWarp>
        <a:spAutoFit/>
      </a:bodyPr>
      <a:lstStyle>
        <a:def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defRPr kumimoji="0" sz="2400" b="0" i="0" u="none" strike="noStrike" kern="0" cap="none" spc="0" normalizeH="0" baseline="0" noProof="0" smtClean="0">
            <a:ln>
              <a:noFill/>
            </a:ln>
            <a:solidFill>
              <a:schemeClr val="tx1"/>
            </a:solidFill>
            <a:effectLst/>
            <a:uLnTx/>
            <a:uFillTx/>
            <a:latin typeface="Calibri" pitchFamily="34" charset="0"/>
            <a:ea typeface="+mn-ea"/>
            <a:cs typeface="+mn-cs"/>
          </a:defRPr>
        </a:defPPr>
      </a:lstStyle>
    </a:txDef>
  </a:objectDefaults>
  <a:extraClrSchemeLst>
    <a:extraClrScheme>
      <a:clrScheme name="1_blank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1_blank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003366"/>
        </a:lt2>
        <a:accent1>
          <a:srgbClr val="336699"/>
        </a:accent1>
        <a:accent2>
          <a:srgbClr val="CC0000"/>
        </a:accent2>
        <a:accent3>
          <a:srgbClr val="FFFFFF"/>
        </a:accent3>
        <a:accent4>
          <a:srgbClr val="000000"/>
        </a:accent4>
        <a:accent5>
          <a:srgbClr val="ADB8CA"/>
        </a:accent5>
        <a:accent6>
          <a:srgbClr val="B90000"/>
        </a:accent6>
        <a:hlink>
          <a:srgbClr val="99CC99"/>
        </a:hlink>
        <a:folHlink>
          <a:srgbClr val="CC99FF"/>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003366"/>
        </a:lt2>
        <a:accent1>
          <a:srgbClr val="336699"/>
        </a:accent1>
        <a:accent2>
          <a:srgbClr val="CC0000"/>
        </a:accent2>
        <a:accent3>
          <a:srgbClr val="FFFFFF"/>
        </a:accent3>
        <a:accent4>
          <a:srgbClr val="000000"/>
        </a:accent4>
        <a:accent5>
          <a:srgbClr val="ADB8CA"/>
        </a:accent5>
        <a:accent6>
          <a:srgbClr val="B90000"/>
        </a:accent6>
        <a:hlink>
          <a:srgbClr val="99CC99"/>
        </a:hlink>
        <a:folHlink>
          <a:srgbClr val="FFFFCC"/>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204162"/>
        </a:dk2>
        <a:lt2>
          <a:srgbClr val="B2B2B2"/>
        </a:lt2>
        <a:accent1>
          <a:srgbClr val="336699"/>
        </a:accent1>
        <a:accent2>
          <a:srgbClr val="C0D5EA"/>
        </a:accent2>
        <a:accent3>
          <a:srgbClr val="FFFFFF"/>
        </a:accent3>
        <a:accent4>
          <a:srgbClr val="000000"/>
        </a:accent4>
        <a:accent5>
          <a:srgbClr val="ADB8CA"/>
        </a:accent5>
        <a:accent6>
          <a:srgbClr val="AEC1D4"/>
        </a:accent6>
        <a:hlink>
          <a:srgbClr val="99CC99"/>
        </a:hlink>
        <a:folHlink>
          <a:srgbClr val="478F47"/>
        </a:folHlink>
      </a:clrScheme>
      <a:clrMap bg1="lt1" tx1="dk1" bg2="lt2" tx2="dk2" accent1="accent1" accent2="accent2" accent3="accent3" accent4="accent4" accent5="accent5" accent6="accent6" hlink="hlink" folHlink="folHlink"/>
    </a:extraClrScheme>
    <a:extraClrScheme>
      <a:clrScheme name="1_blank 8">
        <a:dk1>
          <a:srgbClr val="00234C"/>
        </a:dk1>
        <a:lt1>
          <a:srgbClr val="FFFFFF"/>
        </a:lt1>
        <a:dk2>
          <a:srgbClr val="000000"/>
        </a:dk2>
        <a:lt2>
          <a:srgbClr val="5F5F5F"/>
        </a:lt2>
        <a:accent1>
          <a:srgbClr val="C0C0C0"/>
        </a:accent1>
        <a:accent2>
          <a:srgbClr val="808080"/>
        </a:accent2>
        <a:accent3>
          <a:srgbClr val="FFFFFF"/>
        </a:accent3>
        <a:accent4>
          <a:srgbClr val="001C4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blank 9">
        <a:dk1>
          <a:srgbClr val="00234C"/>
        </a:dk1>
        <a:lt1>
          <a:srgbClr val="FFFFFF"/>
        </a:lt1>
        <a:dk2>
          <a:srgbClr val="00234C"/>
        </a:dk2>
        <a:lt2>
          <a:srgbClr val="5F5F5F"/>
        </a:lt2>
        <a:accent1>
          <a:srgbClr val="004B85"/>
        </a:accent1>
        <a:accent2>
          <a:srgbClr val="EEB30E"/>
        </a:accent2>
        <a:accent3>
          <a:srgbClr val="FFFFFF"/>
        </a:accent3>
        <a:accent4>
          <a:srgbClr val="001C40"/>
        </a:accent4>
        <a:accent5>
          <a:srgbClr val="AAB1C2"/>
        </a:accent5>
        <a:accent6>
          <a:srgbClr val="D8A20C"/>
        </a:accent6>
        <a:hlink>
          <a:srgbClr val="4F0044"/>
        </a:hlink>
        <a:folHlink>
          <a:srgbClr val="00554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568</TotalTime>
  <Words>3222</Words>
  <Application>Microsoft Office PowerPoint</Application>
  <PresentationFormat>On-screen Show (4:3)</PresentationFormat>
  <Paragraphs>316</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Symbol</vt:lpstr>
      <vt:lpstr>Tempus Sans ITC</vt:lpstr>
      <vt:lpstr>Times New Roman</vt:lpstr>
      <vt:lpstr>Webdings</vt:lpstr>
      <vt:lpstr>blank</vt:lpstr>
      <vt:lpstr>The Importance of Data Analytics  in Physician Practice</vt:lpstr>
      <vt:lpstr>Conflict of Interest</vt:lpstr>
      <vt:lpstr>Abraham Lincoln and Data Analytics</vt:lpstr>
      <vt:lpstr>Abraham Lincoln and Data Analytics</vt:lpstr>
      <vt:lpstr>Application of Lincoln’s Ideal</vt:lpstr>
      <vt:lpstr>The Nature of Knowledge</vt:lpstr>
      <vt:lpstr>Knowledge Can Transform</vt:lpstr>
      <vt:lpstr>Transformation Distinguishes Two Groups</vt:lpstr>
      <vt:lpstr>Analytics Transform Knowledge </vt:lpstr>
      <vt:lpstr>Transformation Requires Truthfulness</vt:lpstr>
      <vt:lpstr>Knowing Limitations</vt:lpstr>
      <vt:lpstr>Healthcare Transformation</vt:lpstr>
      <vt:lpstr>Analytics and Transformation</vt:lpstr>
      <vt:lpstr>Analytics and Transformation</vt:lpstr>
      <vt:lpstr>Technology Alone Is Not The Answer</vt:lpstr>
      <vt:lpstr>Continuous Performance Improvement</vt:lpstr>
      <vt:lpstr>Continuous Performance Improvement</vt:lpstr>
      <vt:lpstr>Public-Reporting: Assumptions</vt:lpstr>
      <vt:lpstr>The Nature of Quality Metrics</vt:lpstr>
      <vt:lpstr>Public-Reporting: Assumptions</vt:lpstr>
      <vt:lpstr>Public-Reporting: Assumptions</vt:lpstr>
      <vt:lpstr>Public-Reporting: Assumptions</vt:lpstr>
      <vt:lpstr>SETMA’s Lipid Audit</vt:lpstr>
      <vt:lpstr>Public-Reporting: Assumptions</vt:lpstr>
      <vt:lpstr>HEDIS</vt:lpstr>
      <vt:lpstr>Public-Reporting: Assumptions</vt:lpstr>
      <vt:lpstr>PCPI Diabetes</vt:lpstr>
      <vt:lpstr>Public-Reporting: Assumptions</vt:lpstr>
      <vt:lpstr>Clusters and Galaxies</vt:lpstr>
      <vt:lpstr>Clusters</vt:lpstr>
      <vt:lpstr>Galaxies</vt:lpstr>
      <vt:lpstr>Statistical Analysis</vt:lpstr>
      <vt:lpstr>Mean Versus Standard Deviation</vt:lpstr>
      <vt:lpstr>Mean Versus Standard Deviation</vt:lpstr>
      <vt:lpstr>Diabetes Care Improvements</vt:lpstr>
      <vt:lpstr>Diabetes Audit - Trending</vt:lpstr>
      <vt:lpstr>The Value of Trending</vt:lpstr>
      <vt:lpstr>The Value of Trending</vt:lpstr>
      <vt:lpstr>Ethnic Disparities</vt:lpstr>
      <vt:lpstr>Ethnic Disparities</vt:lpstr>
      <vt:lpstr>Diabetes Audit - Ethnicity</vt:lpstr>
      <vt:lpstr>Diabetes Care Improvements</vt:lpstr>
      <vt:lpstr>Diabetes Audit – Financial Class</vt:lpstr>
      <vt:lpstr>Auditing Data</vt:lpstr>
      <vt:lpstr>Auditing Data</vt:lpstr>
      <vt:lpstr>Recognizing Patterns</vt:lpstr>
      <vt:lpstr>Recognizing Patterns</vt:lpstr>
      <vt:lpstr>Recognizing Patterns</vt:lpstr>
      <vt:lpstr>Predictive Modeling</vt:lpstr>
      <vt:lpstr>Hospital Readmissions</vt:lpstr>
      <vt:lpstr>Hospital Readmissions</vt:lpstr>
      <vt:lpstr>Predictive Modeling</vt:lpstr>
      <vt:lpstr>The Four Domains of Health’s Future</vt:lpstr>
      <vt:lpstr>The SETMA Model of Care</vt:lpstr>
      <vt:lpstr>The Key to The SETMA Model of Care</vt:lpstr>
      <vt:lpstr>Data Aggregation Incidental to Care Pre-Visit/Preventive Screening</vt:lpstr>
      <vt:lpstr>Data Aggregation Incidental to Care National Quality Forum Measures</vt:lpstr>
      <vt:lpstr>Data Aggregation Incidental to Care National Quality Forum Measures</vt:lpstr>
      <vt:lpstr>Public Reporting of Performance</vt:lpstr>
      <vt:lpstr>Public Reporting of Performance</vt:lpstr>
      <vt:lpstr>Engaging The Patient In Their Care</vt:lpstr>
      <vt:lpstr>Engaging The Patient In Their Care</vt:lpstr>
      <vt:lpstr>Engaging The Patient In Their Care</vt:lpstr>
      <vt:lpstr>Engaging The Patient In Their Care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Rich Robinson</dc:creator>
  <cp:lastModifiedBy>Dale R. Fontenot</cp:lastModifiedBy>
  <cp:revision>61</cp:revision>
  <cp:lastPrinted>2005-04-28T18:06:56Z</cp:lastPrinted>
  <dcterms:created xsi:type="dcterms:W3CDTF">2012-12-07T14:16:23Z</dcterms:created>
  <dcterms:modified xsi:type="dcterms:W3CDTF">2020-08-23T21:33:13Z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Only">
    <vt:lpwstr>No</vt:lpwstr>
  </property>
  <property fmtid="{D5CDD505-2E9C-101B-9397-08002B2CF9AE}" pid="3" name="Expires">
    <vt:filetime>2007-10-28T12:00:00Z</vt:filetime>
  </property>
</Properties>
</file>